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72" r:id="rId2"/>
  </p:sldMasterIdLst>
  <p:notesMasterIdLst>
    <p:notesMasterId r:id="rId48"/>
  </p:notesMasterIdLst>
  <p:sldIdLst>
    <p:sldId id="263" r:id="rId3"/>
    <p:sldId id="371" r:id="rId4"/>
    <p:sldId id="300" r:id="rId5"/>
    <p:sldId id="410" r:id="rId6"/>
    <p:sldId id="409" r:id="rId7"/>
    <p:sldId id="403" r:id="rId8"/>
    <p:sldId id="401" r:id="rId9"/>
    <p:sldId id="402" r:id="rId10"/>
    <p:sldId id="411" r:id="rId11"/>
    <p:sldId id="413" r:id="rId12"/>
    <p:sldId id="362" r:id="rId13"/>
    <p:sldId id="363" r:id="rId14"/>
    <p:sldId id="333" r:id="rId15"/>
    <p:sldId id="398" r:id="rId16"/>
    <p:sldId id="337" r:id="rId17"/>
    <p:sldId id="400" r:id="rId18"/>
    <p:sldId id="414" r:id="rId19"/>
    <p:sldId id="374" r:id="rId20"/>
    <p:sldId id="375" r:id="rId21"/>
    <p:sldId id="376" r:id="rId22"/>
    <p:sldId id="412" r:id="rId23"/>
    <p:sldId id="377" r:id="rId24"/>
    <p:sldId id="378" r:id="rId25"/>
    <p:sldId id="379" r:id="rId26"/>
    <p:sldId id="380" r:id="rId27"/>
    <p:sldId id="382" r:id="rId28"/>
    <p:sldId id="383" r:id="rId29"/>
    <p:sldId id="384" r:id="rId30"/>
    <p:sldId id="385" r:id="rId31"/>
    <p:sldId id="386" r:id="rId32"/>
    <p:sldId id="387" r:id="rId33"/>
    <p:sldId id="388" r:id="rId34"/>
    <p:sldId id="389" r:id="rId35"/>
    <p:sldId id="390" r:id="rId36"/>
    <p:sldId id="391" r:id="rId37"/>
    <p:sldId id="392" r:id="rId38"/>
    <p:sldId id="393" r:id="rId39"/>
    <p:sldId id="396" r:id="rId40"/>
    <p:sldId id="406" r:id="rId41"/>
    <p:sldId id="407" r:id="rId42"/>
    <p:sldId id="359" r:id="rId43"/>
    <p:sldId id="397" r:id="rId44"/>
    <p:sldId id="358" r:id="rId45"/>
    <p:sldId id="415" r:id="rId46"/>
    <p:sldId id="399" r:id="rId47"/>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a:srgbClr val="FF9900"/>
    <a:srgbClr val="FF3300"/>
    <a:srgbClr val="FF6600"/>
    <a:srgbClr val="CCFF99"/>
    <a:srgbClr val="CCECFF"/>
    <a:srgbClr val="99FF33"/>
    <a:srgbClr val="66CCFF"/>
    <a:srgbClr val="FFFF66"/>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79023" autoAdjust="0"/>
  </p:normalViewPr>
  <p:slideViewPr>
    <p:cSldViewPr>
      <p:cViewPr varScale="1">
        <p:scale>
          <a:sx n="59" d="100"/>
          <a:sy n="59" d="100"/>
        </p:scale>
        <p:origin x="1692" y="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2AA444-94D2-439E-B5CE-13B9A11A8A7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25F15DF-1AE4-40E8-8014-62E0048BBDE0}">
      <dgm:prSet phldrT="[Text]" custT="1"/>
      <dgm:spPr>
        <a:solidFill>
          <a:srgbClr val="002060"/>
        </a:solidFill>
        <a:ln>
          <a:solidFill>
            <a:srgbClr val="7030A0"/>
          </a:solidFill>
        </a:ln>
        <a:effectLst>
          <a:outerShdw blurRad="50800" dist="50800" dir="5400000" algn="ctr" rotWithShape="0">
            <a:srgbClr val="9933FF"/>
          </a:outerShdw>
        </a:effectLst>
        <a:scene3d>
          <a:camera prst="orthographicFront"/>
          <a:lightRig rig="threePt" dir="t"/>
        </a:scene3d>
        <a:sp3d contourW="12700">
          <a:contourClr>
            <a:srgbClr val="808000"/>
          </a:contourClr>
        </a:sp3d>
      </dgm:spPr>
      <dgm:t>
        <a:bodyPr/>
        <a:lstStyle/>
        <a:p>
          <a:r>
            <a:rPr lang="en-US" sz="2800" dirty="0">
              <a:solidFill>
                <a:srgbClr val="FF9900"/>
              </a:solidFill>
            </a:rPr>
            <a:t>  Autonomy &amp; Confidentiality and Respect</a:t>
          </a:r>
        </a:p>
      </dgm:t>
    </dgm:pt>
    <dgm:pt modelId="{A820CC9B-3017-470B-B302-F06B58CBA3E0}" type="parTrans" cxnId="{F854BCAD-59AB-426E-8206-883867C31743}">
      <dgm:prSet/>
      <dgm:spPr/>
      <dgm:t>
        <a:bodyPr/>
        <a:lstStyle/>
        <a:p>
          <a:endParaRPr lang="en-US"/>
        </a:p>
      </dgm:t>
    </dgm:pt>
    <dgm:pt modelId="{7B39FB9E-6CB9-4BBB-8C59-48D2C1F0AD9E}" type="sibTrans" cxnId="{F854BCAD-59AB-426E-8206-883867C31743}">
      <dgm:prSet/>
      <dgm:spPr/>
      <dgm:t>
        <a:bodyPr/>
        <a:lstStyle/>
        <a:p>
          <a:endParaRPr lang="en-US"/>
        </a:p>
      </dgm:t>
    </dgm:pt>
    <dgm:pt modelId="{DC9F6125-0706-49C5-831A-8FDCAB30C8CE}">
      <dgm:prSet custT="1"/>
      <dgm:spPr>
        <a:solidFill>
          <a:srgbClr val="002060"/>
        </a:solidFill>
        <a:ln>
          <a:solidFill>
            <a:srgbClr val="7030A0"/>
          </a:solidFill>
        </a:ln>
        <a:effectLst>
          <a:outerShdw blurRad="50800" dist="50800" dir="5400000" algn="ctr" rotWithShape="0">
            <a:srgbClr val="9933FF"/>
          </a:outerShdw>
        </a:effectLst>
        <a:scene3d>
          <a:camera prst="orthographicFront"/>
          <a:lightRig rig="threePt" dir="t"/>
        </a:scene3d>
        <a:sp3d contourW="12700">
          <a:contourClr>
            <a:srgbClr val="808000"/>
          </a:contourClr>
        </a:sp3d>
      </dgm:spPr>
      <dgm:t>
        <a:bodyPr/>
        <a:lstStyle/>
        <a:p>
          <a:r>
            <a:rPr lang="en-US" sz="2800" dirty="0">
              <a:solidFill>
                <a:srgbClr val="FF9900"/>
              </a:solidFill>
            </a:rPr>
            <a:t>  Beneficence - Do good</a:t>
          </a:r>
        </a:p>
      </dgm:t>
    </dgm:pt>
    <dgm:pt modelId="{2BA43D81-1AC2-4692-B134-F848D47FD629}" type="parTrans" cxnId="{DAB1DDD1-2593-425F-ACBA-A5717C290CC4}">
      <dgm:prSet/>
      <dgm:spPr/>
      <dgm:t>
        <a:bodyPr/>
        <a:lstStyle/>
        <a:p>
          <a:endParaRPr lang="en-US"/>
        </a:p>
      </dgm:t>
    </dgm:pt>
    <dgm:pt modelId="{0B81E47A-0B65-4C49-9362-C11BF7B824C0}" type="sibTrans" cxnId="{DAB1DDD1-2593-425F-ACBA-A5717C290CC4}">
      <dgm:prSet/>
      <dgm:spPr/>
      <dgm:t>
        <a:bodyPr/>
        <a:lstStyle/>
        <a:p>
          <a:endParaRPr lang="en-US"/>
        </a:p>
      </dgm:t>
    </dgm:pt>
    <dgm:pt modelId="{F0D56FFE-6F11-4C30-B396-A692754F246F}">
      <dgm:prSet custT="1"/>
      <dgm:spPr>
        <a:solidFill>
          <a:srgbClr val="002060"/>
        </a:solidFill>
        <a:ln>
          <a:solidFill>
            <a:srgbClr val="7030A0"/>
          </a:solidFill>
        </a:ln>
        <a:effectLst>
          <a:outerShdw blurRad="50800" dist="50800" dir="5400000" algn="ctr" rotWithShape="0">
            <a:srgbClr val="9933FF"/>
          </a:outerShdw>
        </a:effectLst>
        <a:scene3d>
          <a:camera prst="orthographicFront"/>
          <a:lightRig rig="threePt" dir="t"/>
        </a:scene3d>
        <a:sp3d contourW="12700">
          <a:contourClr>
            <a:srgbClr val="808000"/>
          </a:contourClr>
        </a:sp3d>
      </dgm:spPr>
      <dgm:t>
        <a:bodyPr/>
        <a:lstStyle/>
        <a:p>
          <a:r>
            <a:rPr lang="en-US" sz="2800" dirty="0">
              <a:solidFill>
                <a:srgbClr val="FF9900"/>
              </a:solidFill>
            </a:rPr>
            <a:t>  Do no harm – Non-maleficent</a:t>
          </a:r>
        </a:p>
      </dgm:t>
    </dgm:pt>
    <dgm:pt modelId="{D6AE038A-65BD-49DB-AD0F-D7699A1605E2}" type="parTrans" cxnId="{4A7A4D18-4DCB-41DA-B92C-52048A2AD8DE}">
      <dgm:prSet/>
      <dgm:spPr/>
      <dgm:t>
        <a:bodyPr/>
        <a:lstStyle/>
        <a:p>
          <a:endParaRPr lang="en-US"/>
        </a:p>
      </dgm:t>
    </dgm:pt>
    <dgm:pt modelId="{E10CB7AB-8DCB-4531-A5C9-3F4AE111334E}" type="sibTrans" cxnId="{4A7A4D18-4DCB-41DA-B92C-52048A2AD8DE}">
      <dgm:prSet/>
      <dgm:spPr/>
      <dgm:t>
        <a:bodyPr/>
        <a:lstStyle/>
        <a:p>
          <a:endParaRPr lang="en-US"/>
        </a:p>
      </dgm:t>
    </dgm:pt>
    <dgm:pt modelId="{AAA8EB4C-F158-4F72-AEE7-601179F0D95C}">
      <dgm:prSet custT="1"/>
      <dgm:spPr>
        <a:solidFill>
          <a:srgbClr val="002060"/>
        </a:solidFill>
        <a:ln>
          <a:solidFill>
            <a:srgbClr val="7030A0"/>
          </a:solidFill>
        </a:ln>
        <a:effectLst>
          <a:outerShdw blurRad="50800" dist="50800" dir="5400000" algn="ctr" rotWithShape="0">
            <a:srgbClr val="9933FF"/>
          </a:outerShdw>
        </a:effectLst>
        <a:scene3d>
          <a:camera prst="orthographicFront"/>
          <a:lightRig rig="threePt" dir="t"/>
        </a:scene3d>
        <a:sp3d contourW="12700">
          <a:contourClr>
            <a:srgbClr val="808000"/>
          </a:contourClr>
        </a:sp3d>
      </dgm:spPr>
      <dgm:t>
        <a:bodyPr/>
        <a:lstStyle/>
        <a:p>
          <a:r>
            <a:rPr lang="en-US" sz="2800" dirty="0">
              <a:solidFill>
                <a:srgbClr val="FF9900"/>
              </a:solidFill>
            </a:rPr>
            <a:t>  Truthfulness - whole truth</a:t>
          </a:r>
        </a:p>
      </dgm:t>
    </dgm:pt>
    <dgm:pt modelId="{9193D1F7-A1F6-4CD6-9857-27C022DE46DE}" type="parTrans" cxnId="{80811FFB-4FC0-4A6E-A9D2-3E5BB486C78F}">
      <dgm:prSet/>
      <dgm:spPr/>
      <dgm:t>
        <a:bodyPr/>
        <a:lstStyle/>
        <a:p>
          <a:endParaRPr lang="en-US"/>
        </a:p>
      </dgm:t>
    </dgm:pt>
    <dgm:pt modelId="{D34F4FCC-CDD6-4CF5-B74F-A4D3A058A7FE}" type="sibTrans" cxnId="{80811FFB-4FC0-4A6E-A9D2-3E5BB486C78F}">
      <dgm:prSet/>
      <dgm:spPr/>
      <dgm:t>
        <a:bodyPr/>
        <a:lstStyle/>
        <a:p>
          <a:endParaRPr lang="en-US"/>
        </a:p>
      </dgm:t>
    </dgm:pt>
    <dgm:pt modelId="{8B1FBAE3-62C4-47D7-BFED-878158D2B2C2}">
      <dgm:prSet custT="1"/>
      <dgm:spPr>
        <a:solidFill>
          <a:srgbClr val="002060"/>
        </a:solidFill>
        <a:ln>
          <a:solidFill>
            <a:srgbClr val="7030A0"/>
          </a:solidFill>
        </a:ln>
        <a:effectLst>
          <a:outerShdw blurRad="50800" dist="50800" dir="5400000" algn="ctr" rotWithShape="0">
            <a:srgbClr val="9933FF"/>
          </a:outerShdw>
        </a:effectLst>
        <a:scene3d>
          <a:camera prst="orthographicFront"/>
          <a:lightRig rig="threePt" dir="t"/>
        </a:scene3d>
        <a:sp3d contourW="12700">
          <a:contourClr>
            <a:srgbClr val="808000"/>
          </a:contourClr>
        </a:sp3d>
      </dgm:spPr>
      <dgm:t>
        <a:bodyPr/>
        <a:lstStyle/>
        <a:p>
          <a:r>
            <a:rPr lang="en-US" sz="2800" dirty="0">
              <a:solidFill>
                <a:srgbClr val="FF9900"/>
              </a:solidFill>
            </a:rPr>
            <a:t>   Justice</a:t>
          </a:r>
        </a:p>
      </dgm:t>
    </dgm:pt>
    <dgm:pt modelId="{CF2C3906-921F-47AB-8F17-958EB5118B6D}" type="parTrans" cxnId="{7ED108B6-56D4-480E-B3F1-2FD111C1589F}">
      <dgm:prSet/>
      <dgm:spPr/>
      <dgm:t>
        <a:bodyPr/>
        <a:lstStyle/>
        <a:p>
          <a:endParaRPr lang="en-US"/>
        </a:p>
      </dgm:t>
    </dgm:pt>
    <dgm:pt modelId="{EB0EABFC-1F74-40CD-B087-E46BE07F45E6}" type="sibTrans" cxnId="{7ED108B6-56D4-480E-B3F1-2FD111C1589F}">
      <dgm:prSet/>
      <dgm:spPr/>
      <dgm:t>
        <a:bodyPr/>
        <a:lstStyle/>
        <a:p>
          <a:endParaRPr lang="en-US"/>
        </a:p>
      </dgm:t>
    </dgm:pt>
    <dgm:pt modelId="{BBF3042D-C10A-4668-B967-B92659C086F9}" type="pres">
      <dgm:prSet presAssocID="{822AA444-94D2-439E-B5CE-13B9A11A8A76}" presName="linear" presStyleCnt="0">
        <dgm:presLayoutVars>
          <dgm:dir/>
          <dgm:animLvl val="lvl"/>
          <dgm:resizeHandles val="exact"/>
        </dgm:presLayoutVars>
      </dgm:prSet>
      <dgm:spPr/>
      <dgm:t>
        <a:bodyPr/>
        <a:lstStyle/>
        <a:p>
          <a:pPr rtl="1"/>
          <a:endParaRPr lang="fa-IR"/>
        </a:p>
      </dgm:t>
    </dgm:pt>
    <dgm:pt modelId="{198F55C9-79E2-4801-BEF7-63968DF21B0F}" type="pres">
      <dgm:prSet presAssocID="{C25F15DF-1AE4-40E8-8014-62E0048BBDE0}" presName="parentLin" presStyleCnt="0"/>
      <dgm:spPr/>
    </dgm:pt>
    <dgm:pt modelId="{C97782F8-4F33-4855-8977-49551E7FB48A}" type="pres">
      <dgm:prSet presAssocID="{C25F15DF-1AE4-40E8-8014-62E0048BBDE0}" presName="parentLeftMargin" presStyleLbl="node1" presStyleIdx="0" presStyleCnt="5"/>
      <dgm:spPr/>
      <dgm:t>
        <a:bodyPr/>
        <a:lstStyle/>
        <a:p>
          <a:pPr rtl="1"/>
          <a:endParaRPr lang="fa-IR"/>
        </a:p>
      </dgm:t>
    </dgm:pt>
    <dgm:pt modelId="{9EC55D94-801D-42DC-8064-DB3A1D69B7E6}" type="pres">
      <dgm:prSet presAssocID="{C25F15DF-1AE4-40E8-8014-62E0048BBDE0}" presName="parentText" presStyleLbl="node1" presStyleIdx="0" presStyleCnt="5" custScaleX="132594">
        <dgm:presLayoutVars>
          <dgm:chMax val="0"/>
          <dgm:bulletEnabled val="1"/>
        </dgm:presLayoutVars>
      </dgm:prSet>
      <dgm:spPr/>
      <dgm:t>
        <a:bodyPr/>
        <a:lstStyle/>
        <a:p>
          <a:pPr rtl="1"/>
          <a:endParaRPr lang="fa-IR"/>
        </a:p>
      </dgm:t>
    </dgm:pt>
    <dgm:pt modelId="{43E68519-AFD9-4D86-81E3-90796B5992D5}" type="pres">
      <dgm:prSet presAssocID="{C25F15DF-1AE4-40E8-8014-62E0048BBDE0}" presName="negativeSpace" presStyleCnt="0"/>
      <dgm:spPr/>
    </dgm:pt>
    <dgm:pt modelId="{0FD18A94-D71E-407C-9C86-F3EC8858B5BE}" type="pres">
      <dgm:prSet presAssocID="{C25F15DF-1AE4-40E8-8014-62E0048BBDE0}" presName="childText" presStyleLbl="conFgAcc1" presStyleIdx="0" presStyleCnt="5" custLinFactNeighborY="-69018">
        <dgm:presLayoutVars>
          <dgm:bulletEnabled val="1"/>
        </dgm:presLayoutVars>
      </dgm:prSet>
      <dgm:spPr>
        <a:gradFill flip="none" rotWithShape="1">
          <a:gsLst>
            <a:gs pos="0">
              <a:srgbClr val="00B0F0"/>
            </a:gs>
            <a:gs pos="25000">
              <a:srgbClr val="21D6E0"/>
            </a:gs>
            <a:gs pos="75000">
              <a:srgbClr val="0087E6"/>
            </a:gs>
            <a:gs pos="100000">
              <a:srgbClr val="005CBF"/>
            </a:gs>
          </a:gsLst>
          <a:lin ang="5400000" scaled="0"/>
          <a:tileRect/>
        </a:gradFill>
        <a:effectLst>
          <a:innerShdw blurRad="63500" dist="50800" dir="8100000">
            <a:srgbClr val="0070C0">
              <a:alpha val="50000"/>
            </a:srgbClr>
          </a:innerShdw>
        </a:effectLst>
      </dgm:spPr>
    </dgm:pt>
    <dgm:pt modelId="{0C6AC7CD-D97F-42E0-AB9D-4226BC21D2B6}" type="pres">
      <dgm:prSet presAssocID="{7B39FB9E-6CB9-4BBB-8C59-48D2C1F0AD9E}" presName="spaceBetweenRectangles" presStyleCnt="0"/>
      <dgm:spPr/>
    </dgm:pt>
    <dgm:pt modelId="{5E475BBD-65E6-40AA-946D-5D34D7FA8F19}" type="pres">
      <dgm:prSet presAssocID="{DC9F6125-0706-49C5-831A-8FDCAB30C8CE}" presName="parentLin" presStyleCnt="0"/>
      <dgm:spPr/>
    </dgm:pt>
    <dgm:pt modelId="{7DA1CA7B-C2CC-4884-92D5-9BFF41BB844B}" type="pres">
      <dgm:prSet presAssocID="{DC9F6125-0706-49C5-831A-8FDCAB30C8CE}" presName="parentLeftMargin" presStyleLbl="node1" presStyleIdx="0" presStyleCnt="5"/>
      <dgm:spPr/>
      <dgm:t>
        <a:bodyPr/>
        <a:lstStyle/>
        <a:p>
          <a:pPr rtl="1"/>
          <a:endParaRPr lang="fa-IR"/>
        </a:p>
      </dgm:t>
    </dgm:pt>
    <dgm:pt modelId="{A32D0DEA-5ECE-4D57-869B-A8F0EE0A1D34}" type="pres">
      <dgm:prSet presAssocID="{DC9F6125-0706-49C5-831A-8FDCAB30C8CE}" presName="parentText" presStyleLbl="node1" presStyleIdx="1" presStyleCnt="5" custScaleX="132594">
        <dgm:presLayoutVars>
          <dgm:chMax val="0"/>
          <dgm:bulletEnabled val="1"/>
        </dgm:presLayoutVars>
      </dgm:prSet>
      <dgm:spPr/>
      <dgm:t>
        <a:bodyPr/>
        <a:lstStyle/>
        <a:p>
          <a:pPr rtl="1"/>
          <a:endParaRPr lang="fa-IR"/>
        </a:p>
      </dgm:t>
    </dgm:pt>
    <dgm:pt modelId="{505CBDD4-6C61-4CEA-B132-D54CEFEB0BBA}" type="pres">
      <dgm:prSet presAssocID="{DC9F6125-0706-49C5-831A-8FDCAB30C8CE}" presName="negativeSpace" presStyleCnt="0"/>
      <dgm:spPr/>
    </dgm:pt>
    <dgm:pt modelId="{B3F79B36-8663-4FEA-8815-9662920B3CA7}" type="pres">
      <dgm:prSet presAssocID="{DC9F6125-0706-49C5-831A-8FDCAB30C8CE}" presName="childText" presStyleLbl="conFgAcc1" presStyleIdx="1" presStyleCnt="5" custLinFactNeighborY="-69018">
        <dgm:presLayoutVars>
          <dgm:bulletEnabled val="1"/>
        </dgm:presLayoutVars>
      </dgm:prSet>
      <dgm:spPr>
        <a:gradFill flip="none" rotWithShape="1">
          <a:gsLst>
            <a:gs pos="0">
              <a:srgbClr val="00B0F0"/>
            </a:gs>
            <a:gs pos="25000">
              <a:srgbClr val="21D6E0"/>
            </a:gs>
            <a:gs pos="75000">
              <a:srgbClr val="0087E6"/>
            </a:gs>
            <a:gs pos="100000">
              <a:srgbClr val="005CBF"/>
            </a:gs>
          </a:gsLst>
          <a:lin ang="5400000" scaled="0"/>
          <a:tileRect/>
        </a:gradFill>
        <a:effectLst>
          <a:innerShdw blurRad="63500" dist="50800" dir="8100000">
            <a:srgbClr val="0070C0">
              <a:alpha val="50000"/>
            </a:srgbClr>
          </a:innerShdw>
        </a:effectLst>
      </dgm:spPr>
    </dgm:pt>
    <dgm:pt modelId="{68A16FA0-C7E2-46B9-A43A-9A3CA845AFFB}" type="pres">
      <dgm:prSet presAssocID="{0B81E47A-0B65-4C49-9362-C11BF7B824C0}" presName="spaceBetweenRectangles" presStyleCnt="0"/>
      <dgm:spPr/>
    </dgm:pt>
    <dgm:pt modelId="{2EE705F5-DF35-4C01-9C30-A07F639BE552}" type="pres">
      <dgm:prSet presAssocID="{F0D56FFE-6F11-4C30-B396-A692754F246F}" presName="parentLin" presStyleCnt="0"/>
      <dgm:spPr/>
    </dgm:pt>
    <dgm:pt modelId="{041A5E16-9C97-4C03-9A55-4917EC9C2A6D}" type="pres">
      <dgm:prSet presAssocID="{F0D56FFE-6F11-4C30-B396-A692754F246F}" presName="parentLeftMargin" presStyleLbl="node1" presStyleIdx="1" presStyleCnt="5"/>
      <dgm:spPr/>
      <dgm:t>
        <a:bodyPr/>
        <a:lstStyle/>
        <a:p>
          <a:pPr rtl="1"/>
          <a:endParaRPr lang="fa-IR"/>
        </a:p>
      </dgm:t>
    </dgm:pt>
    <dgm:pt modelId="{5F0FA881-45BD-44AA-857B-479C4FE83AA3}" type="pres">
      <dgm:prSet presAssocID="{F0D56FFE-6F11-4C30-B396-A692754F246F}" presName="parentText" presStyleLbl="node1" presStyleIdx="2" presStyleCnt="5" custScaleX="132594">
        <dgm:presLayoutVars>
          <dgm:chMax val="0"/>
          <dgm:bulletEnabled val="1"/>
        </dgm:presLayoutVars>
      </dgm:prSet>
      <dgm:spPr/>
      <dgm:t>
        <a:bodyPr/>
        <a:lstStyle/>
        <a:p>
          <a:pPr rtl="1"/>
          <a:endParaRPr lang="fa-IR"/>
        </a:p>
      </dgm:t>
    </dgm:pt>
    <dgm:pt modelId="{8C5254D4-1B0B-4A6A-9220-EDB38929DE32}" type="pres">
      <dgm:prSet presAssocID="{F0D56FFE-6F11-4C30-B396-A692754F246F}" presName="negativeSpace" presStyleCnt="0"/>
      <dgm:spPr/>
    </dgm:pt>
    <dgm:pt modelId="{F852E173-5536-45B7-B775-301E167BD183}" type="pres">
      <dgm:prSet presAssocID="{F0D56FFE-6F11-4C30-B396-A692754F246F}" presName="childText" presStyleLbl="conFgAcc1" presStyleIdx="2" presStyleCnt="5" custLinFactNeighborY="-69018">
        <dgm:presLayoutVars>
          <dgm:bulletEnabled val="1"/>
        </dgm:presLayoutVars>
      </dgm:prSet>
      <dgm:spPr>
        <a:gradFill flip="none" rotWithShape="1">
          <a:gsLst>
            <a:gs pos="0">
              <a:srgbClr val="00B0F0"/>
            </a:gs>
            <a:gs pos="25000">
              <a:srgbClr val="21D6E0"/>
            </a:gs>
            <a:gs pos="75000">
              <a:srgbClr val="0087E6"/>
            </a:gs>
            <a:gs pos="100000">
              <a:srgbClr val="005CBF"/>
            </a:gs>
          </a:gsLst>
          <a:lin ang="5400000" scaled="0"/>
          <a:tileRect/>
        </a:gradFill>
        <a:effectLst>
          <a:innerShdw blurRad="63500" dist="50800" dir="8100000">
            <a:srgbClr val="0070C0">
              <a:alpha val="50000"/>
            </a:srgbClr>
          </a:innerShdw>
        </a:effectLst>
      </dgm:spPr>
    </dgm:pt>
    <dgm:pt modelId="{1F632F95-5FAD-43C2-BC93-53A6C1D09CC1}" type="pres">
      <dgm:prSet presAssocID="{E10CB7AB-8DCB-4531-A5C9-3F4AE111334E}" presName="spaceBetweenRectangles" presStyleCnt="0"/>
      <dgm:spPr/>
    </dgm:pt>
    <dgm:pt modelId="{015ADE2D-41C5-4268-91E1-1DC0EC62AADF}" type="pres">
      <dgm:prSet presAssocID="{AAA8EB4C-F158-4F72-AEE7-601179F0D95C}" presName="parentLin" presStyleCnt="0"/>
      <dgm:spPr/>
    </dgm:pt>
    <dgm:pt modelId="{C0250F4C-6CB1-489E-A690-FFB8E13405CA}" type="pres">
      <dgm:prSet presAssocID="{AAA8EB4C-F158-4F72-AEE7-601179F0D95C}" presName="parentLeftMargin" presStyleLbl="node1" presStyleIdx="2" presStyleCnt="5"/>
      <dgm:spPr/>
      <dgm:t>
        <a:bodyPr/>
        <a:lstStyle/>
        <a:p>
          <a:pPr rtl="1"/>
          <a:endParaRPr lang="fa-IR"/>
        </a:p>
      </dgm:t>
    </dgm:pt>
    <dgm:pt modelId="{BEA351DB-386F-4813-BFA4-8C571E996AC7}" type="pres">
      <dgm:prSet presAssocID="{AAA8EB4C-F158-4F72-AEE7-601179F0D95C}" presName="parentText" presStyleLbl="node1" presStyleIdx="3" presStyleCnt="5" custScaleX="132594">
        <dgm:presLayoutVars>
          <dgm:chMax val="0"/>
          <dgm:bulletEnabled val="1"/>
        </dgm:presLayoutVars>
      </dgm:prSet>
      <dgm:spPr/>
      <dgm:t>
        <a:bodyPr/>
        <a:lstStyle/>
        <a:p>
          <a:pPr rtl="1"/>
          <a:endParaRPr lang="fa-IR"/>
        </a:p>
      </dgm:t>
    </dgm:pt>
    <dgm:pt modelId="{A86EBCA2-066B-48E1-BCE2-EBC0E48620FC}" type="pres">
      <dgm:prSet presAssocID="{AAA8EB4C-F158-4F72-AEE7-601179F0D95C}" presName="negativeSpace" presStyleCnt="0"/>
      <dgm:spPr/>
    </dgm:pt>
    <dgm:pt modelId="{4770CDCF-C1CC-4D98-8EA2-5FD70BFBE47A}" type="pres">
      <dgm:prSet presAssocID="{AAA8EB4C-F158-4F72-AEE7-601179F0D95C}" presName="childText" presStyleLbl="conFgAcc1" presStyleIdx="3" presStyleCnt="5" custLinFactNeighborY="-69018">
        <dgm:presLayoutVars>
          <dgm:bulletEnabled val="1"/>
        </dgm:presLayoutVars>
      </dgm:prSet>
      <dgm:spPr>
        <a:gradFill flip="none" rotWithShape="1">
          <a:gsLst>
            <a:gs pos="0">
              <a:srgbClr val="00B0F0"/>
            </a:gs>
            <a:gs pos="25000">
              <a:srgbClr val="21D6E0"/>
            </a:gs>
            <a:gs pos="75000">
              <a:srgbClr val="0087E6"/>
            </a:gs>
            <a:gs pos="100000">
              <a:srgbClr val="005CBF"/>
            </a:gs>
          </a:gsLst>
          <a:lin ang="5400000" scaled="0"/>
          <a:tileRect/>
        </a:gradFill>
        <a:effectLst>
          <a:innerShdw blurRad="63500" dist="50800" dir="8100000">
            <a:srgbClr val="0070C0">
              <a:alpha val="50000"/>
            </a:srgbClr>
          </a:innerShdw>
        </a:effectLst>
      </dgm:spPr>
    </dgm:pt>
    <dgm:pt modelId="{42D1B79C-724C-4A54-AB3C-8053ED5A45FA}" type="pres">
      <dgm:prSet presAssocID="{D34F4FCC-CDD6-4CF5-B74F-A4D3A058A7FE}" presName="spaceBetweenRectangles" presStyleCnt="0"/>
      <dgm:spPr/>
    </dgm:pt>
    <dgm:pt modelId="{FA9B3A7F-8AB6-4B81-A564-F16EA9198F61}" type="pres">
      <dgm:prSet presAssocID="{8B1FBAE3-62C4-47D7-BFED-878158D2B2C2}" presName="parentLin" presStyleCnt="0"/>
      <dgm:spPr/>
    </dgm:pt>
    <dgm:pt modelId="{08B9243E-F7F5-41DB-BE56-1BDF58C0C95E}" type="pres">
      <dgm:prSet presAssocID="{8B1FBAE3-62C4-47D7-BFED-878158D2B2C2}" presName="parentLeftMargin" presStyleLbl="node1" presStyleIdx="3" presStyleCnt="5"/>
      <dgm:spPr/>
      <dgm:t>
        <a:bodyPr/>
        <a:lstStyle/>
        <a:p>
          <a:pPr rtl="1"/>
          <a:endParaRPr lang="fa-IR"/>
        </a:p>
      </dgm:t>
    </dgm:pt>
    <dgm:pt modelId="{EA707C30-9E51-4176-B135-C9EDF7DABB90}" type="pres">
      <dgm:prSet presAssocID="{8B1FBAE3-62C4-47D7-BFED-878158D2B2C2}" presName="parentText" presStyleLbl="node1" presStyleIdx="4" presStyleCnt="5" custScaleX="132594">
        <dgm:presLayoutVars>
          <dgm:chMax val="0"/>
          <dgm:bulletEnabled val="1"/>
        </dgm:presLayoutVars>
      </dgm:prSet>
      <dgm:spPr/>
      <dgm:t>
        <a:bodyPr/>
        <a:lstStyle/>
        <a:p>
          <a:pPr rtl="1"/>
          <a:endParaRPr lang="fa-IR"/>
        </a:p>
      </dgm:t>
    </dgm:pt>
    <dgm:pt modelId="{503467A3-B436-4ADB-8797-6AFC88DB4AA1}" type="pres">
      <dgm:prSet presAssocID="{8B1FBAE3-62C4-47D7-BFED-878158D2B2C2}" presName="negativeSpace" presStyleCnt="0"/>
      <dgm:spPr/>
    </dgm:pt>
    <dgm:pt modelId="{4D42242D-4772-4798-9FD7-1544B6D6CCA9}" type="pres">
      <dgm:prSet presAssocID="{8B1FBAE3-62C4-47D7-BFED-878158D2B2C2}" presName="childText" presStyleLbl="conFgAcc1" presStyleIdx="4" presStyleCnt="5" custLinFactNeighborY="-25250">
        <dgm:presLayoutVars>
          <dgm:bulletEnabled val="1"/>
        </dgm:presLayoutVars>
      </dgm:prSet>
      <dgm:spPr>
        <a:gradFill flip="none" rotWithShape="1">
          <a:gsLst>
            <a:gs pos="0">
              <a:srgbClr val="00B0F0"/>
            </a:gs>
            <a:gs pos="25000">
              <a:srgbClr val="21D6E0"/>
            </a:gs>
            <a:gs pos="75000">
              <a:srgbClr val="0087E6"/>
            </a:gs>
            <a:gs pos="100000">
              <a:srgbClr val="005CBF"/>
            </a:gs>
          </a:gsLst>
          <a:lin ang="5400000" scaled="0"/>
          <a:tileRect/>
        </a:gradFill>
        <a:effectLst>
          <a:innerShdw blurRad="63500" dist="50800" dir="8100000">
            <a:srgbClr val="0070C0">
              <a:alpha val="50000"/>
            </a:srgbClr>
          </a:innerShdw>
        </a:effectLst>
      </dgm:spPr>
    </dgm:pt>
  </dgm:ptLst>
  <dgm:cxnLst>
    <dgm:cxn modelId="{E75A4E60-CCE4-44AB-9B7D-178F222BD870}" type="presOf" srcId="{C25F15DF-1AE4-40E8-8014-62E0048BBDE0}" destId="{C97782F8-4F33-4855-8977-49551E7FB48A}" srcOrd="0" destOrd="0" presId="urn:microsoft.com/office/officeart/2005/8/layout/list1"/>
    <dgm:cxn modelId="{4D58DEDC-72B5-4E99-9F99-F6628CE6128C}" type="presOf" srcId="{F0D56FFE-6F11-4C30-B396-A692754F246F}" destId="{5F0FA881-45BD-44AA-857B-479C4FE83AA3}" srcOrd="1" destOrd="0" presId="urn:microsoft.com/office/officeart/2005/8/layout/list1"/>
    <dgm:cxn modelId="{7ED108B6-56D4-480E-B3F1-2FD111C1589F}" srcId="{822AA444-94D2-439E-B5CE-13B9A11A8A76}" destId="{8B1FBAE3-62C4-47D7-BFED-878158D2B2C2}" srcOrd="4" destOrd="0" parTransId="{CF2C3906-921F-47AB-8F17-958EB5118B6D}" sibTransId="{EB0EABFC-1F74-40CD-B087-E46BE07F45E6}"/>
    <dgm:cxn modelId="{CFE9DAE6-EA9B-4C47-A0CC-4C8A05E41F37}" type="presOf" srcId="{AAA8EB4C-F158-4F72-AEE7-601179F0D95C}" destId="{C0250F4C-6CB1-489E-A690-FFB8E13405CA}" srcOrd="0" destOrd="0" presId="urn:microsoft.com/office/officeart/2005/8/layout/list1"/>
    <dgm:cxn modelId="{80811FFB-4FC0-4A6E-A9D2-3E5BB486C78F}" srcId="{822AA444-94D2-439E-B5CE-13B9A11A8A76}" destId="{AAA8EB4C-F158-4F72-AEE7-601179F0D95C}" srcOrd="3" destOrd="0" parTransId="{9193D1F7-A1F6-4CD6-9857-27C022DE46DE}" sibTransId="{D34F4FCC-CDD6-4CF5-B74F-A4D3A058A7FE}"/>
    <dgm:cxn modelId="{DAB1DDD1-2593-425F-ACBA-A5717C290CC4}" srcId="{822AA444-94D2-439E-B5CE-13B9A11A8A76}" destId="{DC9F6125-0706-49C5-831A-8FDCAB30C8CE}" srcOrd="1" destOrd="0" parTransId="{2BA43D81-1AC2-4692-B134-F848D47FD629}" sibTransId="{0B81E47A-0B65-4C49-9362-C11BF7B824C0}"/>
    <dgm:cxn modelId="{4D812BD3-A15A-43B7-812F-68BB14CE849D}" type="presOf" srcId="{DC9F6125-0706-49C5-831A-8FDCAB30C8CE}" destId="{A32D0DEA-5ECE-4D57-869B-A8F0EE0A1D34}" srcOrd="1" destOrd="0" presId="urn:microsoft.com/office/officeart/2005/8/layout/list1"/>
    <dgm:cxn modelId="{F854BCAD-59AB-426E-8206-883867C31743}" srcId="{822AA444-94D2-439E-B5CE-13B9A11A8A76}" destId="{C25F15DF-1AE4-40E8-8014-62E0048BBDE0}" srcOrd="0" destOrd="0" parTransId="{A820CC9B-3017-470B-B302-F06B58CBA3E0}" sibTransId="{7B39FB9E-6CB9-4BBB-8C59-48D2C1F0AD9E}"/>
    <dgm:cxn modelId="{56E04D0E-160F-4CD7-B6EB-485B7F91FBB6}" type="presOf" srcId="{822AA444-94D2-439E-B5CE-13B9A11A8A76}" destId="{BBF3042D-C10A-4668-B967-B92659C086F9}" srcOrd="0" destOrd="0" presId="urn:microsoft.com/office/officeart/2005/8/layout/list1"/>
    <dgm:cxn modelId="{4A7A4D18-4DCB-41DA-B92C-52048A2AD8DE}" srcId="{822AA444-94D2-439E-B5CE-13B9A11A8A76}" destId="{F0D56FFE-6F11-4C30-B396-A692754F246F}" srcOrd="2" destOrd="0" parTransId="{D6AE038A-65BD-49DB-AD0F-D7699A1605E2}" sibTransId="{E10CB7AB-8DCB-4531-A5C9-3F4AE111334E}"/>
    <dgm:cxn modelId="{F028F6CC-D668-4E0C-986F-A4A8B5F80FA6}" type="presOf" srcId="{F0D56FFE-6F11-4C30-B396-A692754F246F}" destId="{041A5E16-9C97-4C03-9A55-4917EC9C2A6D}" srcOrd="0" destOrd="0" presId="urn:microsoft.com/office/officeart/2005/8/layout/list1"/>
    <dgm:cxn modelId="{CDDBA474-BA32-4338-AF9B-02420ED873CC}" type="presOf" srcId="{C25F15DF-1AE4-40E8-8014-62E0048BBDE0}" destId="{9EC55D94-801D-42DC-8064-DB3A1D69B7E6}" srcOrd="1" destOrd="0" presId="urn:microsoft.com/office/officeart/2005/8/layout/list1"/>
    <dgm:cxn modelId="{92C9E9CD-F8E2-4EA2-B0A4-31CE1C734E73}" type="presOf" srcId="{8B1FBAE3-62C4-47D7-BFED-878158D2B2C2}" destId="{08B9243E-F7F5-41DB-BE56-1BDF58C0C95E}" srcOrd="0" destOrd="0" presId="urn:microsoft.com/office/officeart/2005/8/layout/list1"/>
    <dgm:cxn modelId="{8A190237-EB78-4ED4-9064-C0236B50FBE4}" type="presOf" srcId="{8B1FBAE3-62C4-47D7-BFED-878158D2B2C2}" destId="{EA707C30-9E51-4176-B135-C9EDF7DABB90}" srcOrd="1" destOrd="0" presId="urn:microsoft.com/office/officeart/2005/8/layout/list1"/>
    <dgm:cxn modelId="{547C1061-CCCA-44E3-9A4C-2E57CCAAD042}" type="presOf" srcId="{DC9F6125-0706-49C5-831A-8FDCAB30C8CE}" destId="{7DA1CA7B-C2CC-4884-92D5-9BFF41BB844B}" srcOrd="0" destOrd="0" presId="urn:microsoft.com/office/officeart/2005/8/layout/list1"/>
    <dgm:cxn modelId="{74433DF5-DCEC-4BF7-A63B-7DF8F2D3F8DB}" type="presOf" srcId="{AAA8EB4C-F158-4F72-AEE7-601179F0D95C}" destId="{BEA351DB-386F-4813-BFA4-8C571E996AC7}" srcOrd="1" destOrd="0" presId="urn:microsoft.com/office/officeart/2005/8/layout/list1"/>
    <dgm:cxn modelId="{2F7B7170-00BC-4E1D-AB91-32E08CEA0344}" type="presParOf" srcId="{BBF3042D-C10A-4668-B967-B92659C086F9}" destId="{198F55C9-79E2-4801-BEF7-63968DF21B0F}" srcOrd="0" destOrd="0" presId="urn:microsoft.com/office/officeart/2005/8/layout/list1"/>
    <dgm:cxn modelId="{E7F4076E-700E-4571-9E94-43C4B8B94435}" type="presParOf" srcId="{198F55C9-79E2-4801-BEF7-63968DF21B0F}" destId="{C97782F8-4F33-4855-8977-49551E7FB48A}" srcOrd="0" destOrd="0" presId="urn:microsoft.com/office/officeart/2005/8/layout/list1"/>
    <dgm:cxn modelId="{15EC4600-6F08-4EDF-8874-16E7816C6F47}" type="presParOf" srcId="{198F55C9-79E2-4801-BEF7-63968DF21B0F}" destId="{9EC55D94-801D-42DC-8064-DB3A1D69B7E6}" srcOrd="1" destOrd="0" presId="urn:microsoft.com/office/officeart/2005/8/layout/list1"/>
    <dgm:cxn modelId="{7DA43D35-6459-4E73-8873-76FBCAFE40D9}" type="presParOf" srcId="{BBF3042D-C10A-4668-B967-B92659C086F9}" destId="{43E68519-AFD9-4D86-81E3-90796B5992D5}" srcOrd="1" destOrd="0" presId="urn:microsoft.com/office/officeart/2005/8/layout/list1"/>
    <dgm:cxn modelId="{BB995F05-C789-4996-AD09-7FCA17C20F84}" type="presParOf" srcId="{BBF3042D-C10A-4668-B967-B92659C086F9}" destId="{0FD18A94-D71E-407C-9C86-F3EC8858B5BE}" srcOrd="2" destOrd="0" presId="urn:microsoft.com/office/officeart/2005/8/layout/list1"/>
    <dgm:cxn modelId="{2D07BC23-882B-4545-A36C-FB13D699A9C9}" type="presParOf" srcId="{BBF3042D-C10A-4668-B967-B92659C086F9}" destId="{0C6AC7CD-D97F-42E0-AB9D-4226BC21D2B6}" srcOrd="3" destOrd="0" presId="urn:microsoft.com/office/officeart/2005/8/layout/list1"/>
    <dgm:cxn modelId="{6080FAD8-A960-4D12-A36F-753195E89849}" type="presParOf" srcId="{BBF3042D-C10A-4668-B967-B92659C086F9}" destId="{5E475BBD-65E6-40AA-946D-5D34D7FA8F19}" srcOrd="4" destOrd="0" presId="urn:microsoft.com/office/officeart/2005/8/layout/list1"/>
    <dgm:cxn modelId="{D7B07C09-A524-40E9-A9BC-2EDA4BD9FF21}" type="presParOf" srcId="{5E475BBD-65E6-40AA-946D-5D34D7FA8F19}" destId="{7DA1CA7B-C2CC-4884-92D5-9BFF41BB844B}" srcOrd="0" destOrd="0" presId="urn:microsoft.com/office/officeart/2005/8/layout/list1"/>
    <dgm:cxn modelId="{3159BB53-8F1D-451B-B04A-339433EF863A}" type="presParOf" srcId="{5E475BBD-65E6-40AA-946D-5D34D7FA8F19}" destId="{A32D0DEA-5ECE-4D57-869B-A8F0EE0A1D34}" srcOrd="1" destOrd="0" presId="urn:microsoft.com/office/officeart/2005/8/layout/list1"/>
    <dgm:cxn modelId="{261EDA14-A5A2-4CC7-AD6E-B503B9E93BA3}" type="presParOf" srcId="{BBF3042D-C10A-4668-B967-B92659C086F9}" destId="{505CBDD4-6C61-4CEA-B132-D54CEFEB0BBA}" srcOrd="5" destOrd="0" presId="urn:microsoft.com/office/officeart/2005/8/layout/list1"/>
    <dgm:cxn modelId="{9E28BE53-6D12-4727-920E-0ACAFB7A4C84}" type="presParOf" srcId="{BBF3042D-C10A-4668-B967-B92659C086F9}" destId="{B3F79B36-8663-4FEA-8815-9662920B3CA7}" srcOrd="6" destOrd="0" presId="urn:microsoft.com/office/officeart/2005/8/layout/list1"/>
    <dgm:cxn modelId="{044F5576-2826-49F1-B660-48A0FEFB5E81}" type="presParOf" srcId="{BBF3042D-C10A-4668-B967-B92659C086F9}" destId="{68A16FA0-C7E2-46B9-A43A-9A3CA845AFFB}" srcOrd="7" destOrd="0" presId="urn:microsoft.com/office/officeart/2005/8/layout/list1"/>
    <dgm:cxn modelId="{0537A5AD-B54B-4E49-8546-8D6541A1F9E9}" type="presParOf" srcId="{BBF3042D-C10A-4668-B967-B92659C086F9}" destId="{2EE705F5-DF35-4C01-9C30-A07F639BE552}" srcOrd="8" destOrd="0" presId="urn:microsoft.com/office/officeart/2005/8/layout/list1"/>
    <dgm:cxn modelId="{C8EBCC86-44B6-4F5B-B851-6C9C288F64FC}" type="presParOf" srcId="{2EE705F5-DF35-4C01-9C30-A07F639BE552}" destId="{041A5E16-9C97-4C03-9A55-4917EC9C2A6D}" srcOrd="0" destOrd="0" presId="urn:microsoft.com/office/officeart/2005/8/layout/list1"/>
    <dgm:cxn modelId="{07063571-972F-46E1-A5DB-97A644B2C0AF}" type="presParOf" srcId="{2EE705F5-DF35-4C01-9C30-A07F639BE552}" destId="{5F0FA881-45BD-44AA-857B-479C4FE83AA3}" srcOrd="1" destOrd="0" presId="urn:microsoft.com/office/officeart/2005/8/layout/list1"/>
    <dgm:cxn modelId="{1E284573-ADBE-4F0E-A3AA-5D6C8E8EBD93}" type="presParOf" srcId="{BBF3042D-C10A-4668-B967-B92659C086F9}" destId="{8C5254D4-1B0B-4A6A-9220-EDB38929DE32}" srcOrd="9" destOrd="0" presId="urn:microsoft.com/office/officeart/2005/8/layout/list1"/>
    <dgm:cxn modelId="{561FCE92-8871-4157-A127-83942A180A96}" type="presParOf" srcId="{BBF3042D-C10A-4668-B967-B92659C086F9}" destId="{F852E173-5536-45B7-B775-301E167BD183}" srcOrd="10" destOrd="0" presId="urn:microsoft.com/office/officeart/2005/8/layout/list1"/>
    <dgm:cxn modelId="{FFE35242-313E-45EC-A52F-1B25701721D3}" type="presParOf" srcId="{BBF3042D-C10A-4668-B967-B92659C086F9}" destId="{1F632F95-5FAD-43C2-BC93-53A6C1D09CC1}" srcOrd="11" destOrd="0" presId="urn:microsoft.com/office/officeart/2005/8/layout/list1"/>
    <dgm:cxn modelId="{497F9545-980D-4098-9612-1AD7C6FD9BF4}" type="presParOf" srcId="{BBF3042D-C10A-4668-B967-B92659C086F9}" destId="{015ADE2D-41C5-4268-91E1-1DC0EC62AADF}" srcOrd="12" destOrd="0" presId="urn:microsoft.com/office/officeart/2005/8/layout/list1"/>
    <dgm:cxn modelId="{3A65BAF3-7266-46CA-A156-C52D6AAAB6BC}" type="presParOf" srcId="{015ADE2D-41C5-4268-91E1-1DC0EC62AADF}" destId="{C0250F4C-6CB1-489E-A690-FFB8E13405CA}" srcOrd="0" destOrd="0" presId="urn:microsoft.com/office/officeart/2005/8/layout/list1"/>
    <dgm:cxn modelId="{045D0728-8122-4AE1-9DD5-9258D29416BB}" type="presParOf" srcId="{015ADE2D-41C5-4268-91E1-1DC0EC62AADF}" destId="{BEA351DB-386F-4813-BFA4-8C571E996AC7}" srcOrd="1" destOrd="0" presId="urn:microsoft.com/office/officeart/2005/8/layout/list1"/>
    <dgm:cxn modelId="{C27B6933-38A9-49D7-9F68-77576AFBD357}" type="presParOf" srcId="{BBF3042D-C10A-4668-B967-B92659C086F9}" destId="{A86EBCA2-066B-48E1-BCE2-EBC0E48620FC}" srcOrd="13" destOrd="0" presId="urn:microsoft.com/office/officeart/2005/8/layout/list1"/>
    <dgm:cxn modelId="{89FA5547-E364-41BB-B423-2BC849C5E0BC}" type="presParOf" srcId="{BBF3042D-C10A-4668-B967-B92659C086F9}" destId="{4770CDCF-C1CC-4D98-8EA2-5FD70BFBE47A}" srcOrd="14" destOrd="0" presId="urn:microsoft.com/office/officeart/2005/8/layout/list1"/>
    <dgm:cxn modelId="{4FF244D9-E846-4DAD-B287-D4DB31C05B61}" type="presParOf" srcId="{BBF3042D-C10A-4668-B967-B92659C086F9}" destId="{42D1B79C-724C-4A54-AB3C-8053ED5A45FA}" srcOrd="15" destOrd="0" presId="urn:microsoft.com/office/officeart/2005/8/layout/list1"/>
    <dgm:cxn modelId="{D409B7AA-6896-476B-928D-8EE1D678F069}" type="presParOf" srcId="{BBF3042D-C10A-4668-B967-B92659C086F9}" destId="{FA9B3A7F-8AB6-4B81-A564-F16EA9198F61}" srcOrd="16" destOrd="0" presId="urn:microsoft.com/office/officeart/2005/8/layout/list1"/>
    <dgm:cxn modelId="{804BFADB-C88A-4BE2-92E2-AB273012810E}" type="presParOf" srcId="{FA9B3A7F-8AB6-4B81-A564-F16EA9198F61}" destId="{08B9243E-F7F5-41DB-BE56-1BDF58C0C95E}" srcOrd="0" destOrd="0" presId="urn:microsoft.com/office/officeart/2005/8/layout/list1"/>
    <dgm:cxn modelId="{8B738566-8B2E-42D3-B3E2-967B353ABCBF}" type="presParOf" srcId="{FA9B3A7F-8AB6-4B81-A564-F16EA9198F61}" destId="{EA707C30-9E51-4176-B135-C9EDF7DABB90}" srcOrd="1" destOrd="0" presId="urn:microsoft.com/office/officeart/2005/8/layout/list1"/>
    <dgm:cxn modelId="{38705373-64E9-4AB9-8120-9913133CD952}" type="presParOf" srcId="{BBF3042D-C10A-4668-B967-B92659C086F9}" destId="{503467A3-B436-4ADB-8797-6AFC88DB4AA1}" srcOrd="17" destOrd="0" presId="urn:microsoft.com/office/officeart/2005/8/layout/list1"/>
    <dgm:cxn modelId="{F7DC2299-D1AF-44EC-9EBA-6802C679C826}" type="presParOf" srcId="{BBF3042D-C10A-4668-B967-B92659C086F9}" destId="{4D42242D-4772-4798-9FD7-1544B6D6CCA9}"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2AA444-94D2-439E-B5CE-13B9A11A8A7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25F15DF-1AE4-40E8-8014-62E0048BBDE0}">
      <dgm:prSet phldrT="[Text]" custT="1"/>
      <dgm:spPr>
        <a:solidFill>
          <a:srgbClr val="002060"/>
        </a:solidFill>
        <a:ln>
          <a:solidFill>
            <a:srgbClr val="7030A0"/>
          </a:solidFill>
        </a:ln>
        <a:effectLst>
          <a:outerShdw blurRad="50800" dist="50800" dir="5400000" algn="ctr" rotWithShape="0">
            <a:srgbClr val="9933FF"/>
          </a:outerShdw>
        </a:effectLst>
        <a:scene3d>
          <a:camera prst="orthographicFront"/>
          <a:lightRig rig="threePt" dir="t"/>
        </a:scene3d>
        <a:sp3d contourW="12700">
          <a:contourClr>
            <a:srgbClr val="808000"/>
          </a:contourClr>
        </a:sp3d>
      </dgm:spPr>
      <dgm:t>
        <a:bodyPr/>
        <a:lstStyle/>
        <a:p>
          <a:r>
            <a:rPr lang="en-US" sz="2800" dirty="0">
              <a:solidFill>
                <a:srgbClr val="FF9900"/>
              </a:solidFill>
            </a:rPr>
            <a:t>  Autonomy &amp; Confidentiality and Respect</a:t>
          </a:r>
        </a:p>
      </dgm:t>
    </dgm:pt>
    <dgm:pt modelId="{A820CC9B-3017-470B-B302-F06B58CBA3E0}" type="parTrans" cxnId="{F854BCAD-59AB-426E-8206-883867C31743}">
      <dgm:prSet/>
      <dgm:spPr/>
      <dgm:t>
        <a:bodyPr/>
        <a:lstStyle/>
        <a:p>
          <a:endParaRPr lang="en-US"/>
        </a:p>
      </dgm:t>
    </dgm:pt>
    <dgm:pt modelId="{7B39FB9E-6CB9-4BBB-8C59-48D2C1F0AD9E}" type="sibTrans" cxnId="{F854BCAD-59AB-426E-8206-883867C31743}">
      <dgm:prSet/>
      <dgm:spPr/>
      <dgm:t>
        <a:bodyPr/>
        <a:lstStyle/>
        <a:p>
          <a:endParaRPr lang="en-US"/>
        </a:p>
      </dgm:t>
    </dgm:pt>
    <dgm:pt modelId="{DC9F6125-0706-49C5-831A-8FDCAB30C8CE}">
      <dgm:prSet custT="1"/>
      <dgm:spPr>
        <a:solidFill>
          <a:srgbClr val="002060"/>
        </a:solidFill>
        <a:ln>
          <a:solidFill>
            <a:srgbClr val="7030A0"/>
          </a:solidFill>
        </a:ln>
        <a:effectLst>
          <a:outerShdw blurRad="50800" dist="50800" dir="5400000" algn="ctr" rotWithShape="0">
            <a:srgbClr val="9933FF"/>
          </a:outerShdw>
        </a:effectLst>
        <a:scene3d>
          <a:camera prst="orthographicFront"/>
          <a:lightRig rig="threePt" dir="t"/>
        </a:scene3d>
        <a:sp3d contourW="12700">
          <a:contourClr>
            <a:srgbClr val="808000"/>
          </a:contourClr>
        </a:sp3d>
      </dgm:spPr>
      <dgm:t>
        <a:bodyPr/>
        <a:lstStyle/>
        <a:p>
          <a:r>
            <a:rPr lang="en-US" sz="2800" dirty="0">
              <a:solidFill>
                <a:srgbClr val="FF9900"/>
              </a:solidFill>
            </a:rPr>
            <a:t>Beneficence    Do good</a:t>
          </a:r>
        </a:p>
      </dgm:t>
    </dgm:pt>
    <dgm:pt modelId="{2BA43D81-1AC2-4692-B134-F848D47FD629}" type="parTrans" cxnId="{DAB1DDD1-2593-425F-ACBA-A5717C290CC4}">
      <dgm:prSet/>
      <dgm:spPr/>
      <dgm:t>
        <a:bodyPr/>
        <a:lstStyle/>
        <a:p>
          <a:endParaRPr lang="en-US"/>
        </a:p>
      </dgm:t>
    </dgm:pt>
    <dgm:pt modelId="{0B81E47A-0B65-4C49-9362-C11BF7B824C0}" type="sibTrans" cxnId="{DAB1DDD1-2593-425F-ACBA-A5717C290CC4}">
      <dgm:prSet/>
      <dgm:spPr/>
      <dgm:t>
        <a:bodyPr/>
        <a:lstStyle/>
        <a:p>
          <a:endParaRPr lang="en-US"/>
        </a:p>
      </dgm:t>
    </dgm:pt>
    <dgm:pt modelId="{F0D56FFE-6F11-4C30-B396-A692754F246F}">
      <dgm:prSet custT="1"/>
      <dgm:spPr>
        <a:solidFill>
          <a:srgbClr val="002060"/>
        </a:solidFill>
        <a:ln>
          <a:solidFill>
            <a:srgbClr val="7030A0"/>
          </a:solidFill>
        </a:ln>
        <a:effectLst>
          <a:outerShdw blurRad="50800" dist="50800" dir="5400000" algn="ctr" rotWithShape="0">
            <a:srgbClr val="9933FF"/>
          </a:outerShdw>
        </a:effectLst>
        <a:scene3d>
          <a:camera prst="orthographicFront"/>
          <a:lightRig rig="threePt" dir="t"/>
        </a:scene3d>
        <a:sp3d contourW="12700">
          <a:contourClr>
            <a:srgbClr val="808000"/>
          </a:contourClr>
        </a:sp3d>
      </dgm:spPr>
      <dgm:t>
        <a:bodyPr/>
        <a:lstStyle/>
        <a:p>
          <a:r>
            <a:rPr lang="en-US" sz="2800" dirty="0">
              <a:solidFill>
                <a:srgbClr val="FF9900"/>
              </a:solidFill>
            </a:rPr>
            <a:t>Do no harm  Non-maleficent</a:t>
          </a:r>
        </a:p>
      </dgm:t>
    </dgm:pt>
    <dgm:pt modelId="{D6AE038A-65BD-49DB-AD0F-D7699A1605E2}" type="parTrans" cxnId="{4A7A4D18-4DCB-41DA-B92C-52048A2AD8DE}">
      <dgm:prSet/>
      <dgm:spPr/>
      <dgm:t>
        <a:bodyPr/>
        <a:lstStyle/>
        <a:p>
          <a:endParaRPr lang="en-US"/>
        </a:p>
      </dgm:t>
    </dgm:pt>
    <dgm:pt modelId="{E10CB7AB-8DCB-4531-A5C9-3F4AE111334E}" type="sibTrans" cxnId="{4A7A4D18-4DCB-41DA-B92C-52048A2AD8DE}">
      <dgm:prSet/>
      <dgm:spPr/>
      <dgm:t>
        <a:bodyPr/>
        <a:lstStyle/>
        <a:p>
          <a:endParaRPr lang="en-US"/>
        </a:p>
      </dgm:t>
    </dgm:pt>
    <dgm:pt modelId="{AAA8EB4C-F158-4F72-AEE7-601179F0D95C}">
      <dgm:prSet custT="1"/>
      <dgm:spPr>
        <a:solidFill>
          <a:srgbClr val="002060"/>
        </a:solidFill>
        <a:ln>
          <a:solidFill>
            <a:srgbClr val="7030A0"/>
          </a:solidFill>
        </a:ln>
        <a:effectLst>
          <a:outerShdw blurRad="50800" dist="50800" dir="5400000" algn="ctr" rotWithShape="0">
            <a:srgbClr val="9933FF"/>
          </a:outerShdw>
        </a:effectLst>
        <a:scene3d>
          <a:camera prst="orthographicFront"/>
          <a:lightRig rig="threePt" dir="t"/>
        </a:scene3d>
        <a:sp3d contourW="12700">
          <a:contourClr>
            <a:srgbClr val="808000"/>
          </a:contourClr>
        </a:sp3d>
      </dgm:spPr>
      <dgm:t>
        <a:bodyPr/>
        <a:lstStyle/>
        <a:p>
          <a:r>
            <a:rPr lang="en-US" sz="2800" dirty="0">
              <a:solidFill>
                <a:srgbClr val="FF9900"/>
              </a:solidFill>
            </a:rPr>
            <a:t>  Justice</a:t>
          </a:r>
        </a:p>
      </dgm:t>
    </dgm:pt>
    <dgm:pt modelId="{9193D1F7-A1F6-4CD6-9857-27C022DE46DE}" type="parTrans" cxnId="{80811FFB-4FC0-4A6E-A9D2-3E5BB486C78F}">
      <dgm:prSet/>
      <dgm:spPr/>
      <dgm:t>
        <a:bodyPr/>
        <a:lstStyle/>
        <a:p>
          <a:endParaRPr lang="en-US"/>
        </a:p>
      </dgm:t>
    </dgm:pt>
    <dgm:pt modelId="{D34F4FCC-CDD6-4CF5-B74F-A4D3A058A7FE}" type="sibTrans" cxnId="{80811FFB-4FC0-4A6E-A9D2-3E5BB486C78F}">
      <dgm:prSet/>
      <dgm:spPr/>
      <dgm:t>
        <a:bodyPr/>
        <a:lstStyle/>
        <a:p>
          <a:endParaRPr lang="en-US"/>
        </a:p>
      </dgm:t>
    </dgm:pt>
    <dgm:pt modelId="{8B1FBAE3-62C4-47D7-BFED-878158D2B2C2}">
      <dgm:prSet custT="1"/>
      <dgm:spPr>
        <a:solidFill>
          <a:srgbClr val="002060"/>
        </a:solidFill>
        <a:ln>
          <a:solidFill>
            <a:srgbClr val="7030A0"/>
          </a:solidFill>
        </a:ln>
        <a:effectLst>
          <a:outerShdw blurRad="50800" dist="50800" dir="5400000" algn="ctr" rotWithShape="0">
            <a:srgbClr val="9933FF"/>
          </a:outerShdw>
        </a:effectLst>
        <a:scene3d>
          <a:camera prst="orthographicFront"/>
          <a:lightRig rig="threePt" dir="t"/>
        </a:scene3d>
        <a:sp3d contourW="12700">
          <a:contourClr>
            <a:srgbClr val="808000"/>
          </a:contourClr>
        </a:sp3d>
      </dgm:spPr>
      <dgm:t>
        <a:bodyPr/>
        <a:lstStyle/>
        <a:p>
          <a:r>
            <a:rPr lang="en-US" sz="2800" dirty="0">
              <a:solidFill>
                <a:srgbClr val="FF9900"/>
              </a:solidFill>
            </a:rPr>
            <a:t>   Truthfulness - whole truth</a:t>
          </a:r>
        </a:p>
      </dgm:t>
    </dgm:pt>
    <dgm:pt modelId="{CF2C3906-921F-47AB-8F17-958EB5118B6D}" type="parTrans" cxnId="{7ED108B6-56D4-480E-B3F1-2FD111C1589F}">
      <dgm:prSet/>
      <dgm:spPr/>
      <dgm:t>
        <a:bodyPr/>
        <a:lstStyle/>
        <a:p>
          <a:endParaRPr lang="en-US"/>
        </a:p>
      </dgm:t>
    </dgm:pt>
    <dgm:pt modelId="{EB0EABFC-1F74-40CD-B087-E46BE07F45E6}" type="sibTrans" cxnId="{7ED108B6-56D4-480E-B3F1-2FD111C1589F}">
      <dgm:prSet/>
      <dgm:spPr/>
      <dgm:t>
        <a:bodyPr/>
        <a:lstStyle/>
        <a:p>
          <a:endParaRPr lang="en-US"/>
        </a:p>
      </dgm:t>
    </dgm:pt>
    <dgm:pt modelId="{BBF3042D-C10A-4668-B967-B92659C086F9}" type="pres">
      <dgm:prSet presAssocID="{822AA444-94D2-439E-B5CE-13B9A11A8A76}" presName="linear" presStyleCnt="0">
        <dgm:presLayoutVars>
          <dgm:dir/>
          <dgm:animLvl val="lvl"/>
          <dgm:resizeHandles val="exact"/>
        </dgm:presLayoutVars>
      </dgm:prSet>
      <dgm:spPr/>
      <dgm:t>
        <a:bodyPr/>
        <a:lstStyle/>
        <a:p>
          <a:pPr rtl="1"/>
          <a:endParaRPr lang="fa-IR"/>
        </a:p>
      </dgm:t>
    </dgm:pt>
    <dgm:pt modelId="{198F55C9-79E2-4801-BEF7-63968DF21B0F}" type="pres">
      <dgm:prSet presAssocID="{C25F15DF-1AE4-40E8-8014-62E0048BBDE0}" presName="parentLin" presStyleCnt="0"/>
      <dgm:spPr/>
    </dgm:pt>
    <dgm:pt modelId="{C97782F8-4F33-4855-8977-49551E7FB48A}" type="pres">
      <dgm:prSet presAssocID="{C25F15DF-1AE4-40E8-8014-62E0048BBDE0}" presName="parentLeftMargin" presStyleLbl="node1" presStyleIdx="0" presStyleCnt="5"/>
      <dgm:spPr/>
      <dgm:t>
        <a:bodyPr/>
        <a:lstStyle/>
        <a:p>
          <a:pPr rtl="1"/>
          <a:endParaRPr lang="fa-IR"/>
        </a:p>
      </dgm:t>
    </dgm:pt>
    <dgm:pt modelId="{9EC55D94-801D-42DC-8064-DB3A1D69B7E6}" type="pres">
      <dgm:prSet presAssocID="{C25F15DF-1AE4-40E8-8014-62E0048BBDE0}" presName="parentText" presStyleLbl="node1" presStyleIdx="0" presStyleCnt="5" custScaleX="132594" custScaleY="403545">
        <dgm:presLayoutVars>
          <dgm:chMax val="0"/>
          <dgm:bulletEnabled val="1"/>
        </dgm:presLayoutVars>
      </dgm:prSet>
      <dgm:spPr/>
      <dgm:t>
        <a:bodyPr/>
        <a:lstStyle/>
        <a:p>
          <a:pPr rtl="1"/>
          <a:endParaRPr lang="fa-IR"/>
        </a:p>
      </dgm:t>
    </dgm:pt>
    <dgm:pt modelId="{43E68519-AFD9-4D86-81E3-90796B5992D5}" type="pres">
      <dgm:prSet presAssocID="{C25F15DF-1AE4-40E8-8014-62E0048BBDE0}" presName="negativeSpace" presStyleCnt="0"/>
      <dgm:spPr/>
    </dgm:pt>
    <dgm:pt modelId="{0FD18A94-D71E-407C-9C86-F3EC8858B5BE}" type="pres">
      <dgm:prSet presAssocID="{C25F15DF-1AE4-40E8-8014-62E0048BBDE0}" presName="childText" presStyleLbl="conFgAcc1" presStyleIdx="0" presStyleCnt="5" custLinFactNeighborY="-69018">
        <dgm:presLayoutVars>
          <dgm:bulletEnabled val="1"/>
        </dgm:presLayoutVars>
      </dgm:prSet>
      <dgm:spPr>
        <a:gradFill flip="none" rotWithShape="1">
          <a:gsLst>
            <a:gs pos="0">
              <a:srgbClr val="00B0F0"/>
            </a:gs>
            <a:gs pos="25000">
              <a:srgbClr val="21D6E0"/>
            </a:gs>
            <a:gs pos="75000">
              <a:srgbClr val="0087E6"/>
            </a:gs>
            <a:gs pos="100000">
              <a:srgbClr val="005CBF"/>
            </a:gs>
          </a:gsLst>
          <a:lin ang="5400000" scaled="0"/>
          <a:tileRect/>
        </a:gradFill>
        <a:effectLst>
          <a:innerShdw blurRad="63500" dist="50800" dir="8100000">
            <a:srgbClr val="0070C0">
              <a:alpha val="50000"/>
            </a:srgbClr>
          </a:innerShdw>
        </a:effectLst>
      </dgm:spPr>
    </dgm:pt>
    <dgm:pt modelId="{0C6AC7CD-D97F-42E0-AB9D-4226BC21D2B6}" type="pres">
      <dgm:prSet presAssocID="{7B39FB9E-6CB9-4BBB-8C59-48D2C1F0AD9E}" presName="spaceBetweenRectangles" presStyleCnt="0"/>
      <dgm:spPr/>
    </dgm:pt>
    <dgm:pt modelId="{5E475BBD-65E6-40AA-946D-5D34D7FA8F19}" type="pres">
      <dgm:prSet presAssocID="{DC9F6125-0706-49C5-831A-8FDCAB30C8CE}" presName="parentLin" presStyleCnt="0"/>
      <dgm:spPr/>
    </dgm:pt>
    <dgm:pt modelId="{7DA1CA7B-C2CC-4884-92D5-9BFF41BB844B}" type="pres">
      <dgm:prSet presAssocID="{DC9F6125-0706-49C5-831A-8FDCAB30C8CE}" presName="parentLeftMargin" presStyleLbl="node1" presStyleIdx="0" presStyleCnt="5"/>
      <dgm:spPr/>
      <dgm:t>
        <a:bodyPr/>
        <a:lstStyle/>
        <a:p>
          <a:pPr rtl="1"/>
          <a:endParaRPr lang="fa-IR"/>
        </a:p>
      </dgm:t>
    </dgm:pt>
    <dgm:pt modelId="{A32D0DEA-5ECE-4D57-869B-A8F0EE0A1D34}" type="pres">
      <dgm:prSet presAssocID="{DC9F6125-0706-49C5-831A-8FDCAB30C8CE}" presName="parentText" presStyleLbl="node1" presStyleIdx="1" presStyleCnt="5" custScaleX="51350" custScaleY="391991" custLinFactX="60911" custLinFactY="41485" custLinFactNeighborX="100000" custLinFactNeighborY="100000">
        <dgm:presLayoutVars>
          <dgm:chMax val="0"/>
          <dgm:bulletEnabled val="1"/>
        </dgm:presLayoutVars>
      </dgm:prSet>
      <dgm:spPr/>
      <dgm:t>
        <a:bodyPr/>
        <a:lstStyle/>
        <a:p>
          <a:pPr rtl="1"/>
          <a:endParaRPr lang="fa-IR"/>
        </a:p>
      </dgm:t>
    </dgm:pt>
    <dgm:pt modelId="{505CBDD4-6C61-4CEA-B132-D54CEFEB0BBA}" type="pres">
      <dgm:prSet presAssocID="{DC9F6125-0706-49C5-831A-8FDCAB30C8CE}" presName="negativeSpace" presStyleCnt="0"/>
      <dgm:spPr/>
    </dgm:pt>
    <dgm:pt modelId="{B3F79B36-8663-4FEA-8815-9662920B3CA7}" type="pres">
      <dgm:prSet presAssocID="{DC9F6125-0706-49C5-831A-8FDCAB30C8CE}" presName="childText" presStyleLbl="conFgAcc1" presStyleIdx="1" presStyleCnt="5" custLinFactNeighborY="-69018">
        <dgm:presLayoutVars>
          <dgm:bulletEnabled val="1"/>
        </dgm:presLayoutVars>
      </dgm:prSet>
      <dgm:spPr>
        <a:gradFill flip="none" rotWithShape="1">
          <a:gsLst>
            <a:gs pos="0">
              <a:srgbClr val="00B0F0"/>
            </a:gs>
            <a:gs pos="25000">
              <a:srgbClr val="21D6E0"/>
            </a:gs>
            <a:gs pos="75000">
              <a:srgbClr val="0087E6"/>
            </a:gs>
            <a:gs pos="100000">
              <a:srgbClr val="005CBF"/>
            </a:gs>
          </a:gsLst>
          <a:lin ang="5400000" scaled="0"/>
          <a:tileRect/>
        </a:gradFill>
        <a:effectLst>
          <a:innerShdw blurRad="63500" dist="50800" dir="8100000">
            <a:srgbClr val="0070C0">
              <a:alpha val="50000"/>
            </a:srgbClr>
          </a:innerShdw>
        </a:effectLst>
      </dgm:spPr>
    </dgm:pt>
    <dgm:pt modelId="{68A16FA0-C7E2-46B9-A43A-9A3CA845AFFB}" type="pres">
      <dgm:prSet presAssocID="{0B81E47A-0B65-4C49-9362-C11BF7B824C0}" presName="spaceBetweenRectangles" presStyleCnt="0"/>
      <dgm:spPr/>
    </dgm:pt>
    <dgm:pt modelId="{2EE705F5-DF35-4C01-9C30-A07F639BE552}" type="pres">
      <dgm:prSet presAssocID="{F0D56FFE-6F11-4C30-B396-A692754F246F}" presName="parentLin" presStyleCnt="0"/>
      <dgm:spPr/>
    </dgm:pt>
    <dgm:pt modelId="{041A5E16-9C97-4C03-9A55-4917EC9C2A6D}" type="pres">
      <dgm:prSet presAssocID="{F0D56FFE-6F11-4C30-B396-A692754F246F}" presName="parentLeftMargin" presStyleLbl="node1" presStyleIdx="1" presStyleCnt="5"/>
      <dgm:spPr/>
      <dgm:t>
        <a:bodyPr/>
        <a:lstStyle/>
        <a:p>
          <a:pPr rtl="1"/>
          <a:endParaRPr lang="fa-IR"/>
        </a:p>
      </dgm:t>
    </dgm:pt>
    <dgm:pt modelId="{5F0FA881-45BD-44AA-857B-479C4FE83AA3}" type="pres">
      <dgm:prSet presAssocID="{F0D56FFE-6F11-4C30-B396-A692754F246F}" presName="parentText" presStyleLbl="node1" presStyleIdx="2" presStyleCnt="5" custScaleX="52503" custScaleY="379272" custLinFactX="5438" custLinFactY="-104164" custLinFactNeighborX="100000" custLinFactNeighborY="-200000">
        <dgm:presLayoutVars>
          <dgm:chMax val="0"/>
          <dgm:bulletEnabled val="1"/>
        </dgm:presLayoutVars>
      </dgm:prSet>
      <dgm:spPr/>
      <dgm:t>
        <a:bodyPr/>
        <a:lstStyle/>
        <a:p>
          <a:pPr rtl="1"/>
          <a:endParaRPr lang="fa-IR"/>
        </a:p>
      </dgm:t>
    </dgm:pt>
    <dgm:pt modelId="{8C5254D4-1B0B-4A6A-9220-EDB38929DE32}" type="pres">
      <dgm:prSet presAssocID="{F0D56FFE-6F11-4C30-B396-A692754F246F}" presName="negativeSpace" presStyleCnt="0"/>
      <dgm:spPr/>
    </dgm:pt>
    <dgm:pt modelId="{F852E173-5536-45B7-B775-301E167BD183}" type="pres">
      <dgm:prSet presAssocID="{F0D56FFE-6F11-4C30-B396-A692754F246F}" presName="childText" presStyleLbl="conFgAcc1" presStyleIdx="2" presStyleCnt="5" custScaleY="105163" custLinFactY="-200000" custLinFactNeighborY="-277527">
        <dgm:presLayoutVars>
          <dgm:bulletEnabled val="1"/>
        </dgm:presLayoutVars>
      </dgm:prSet>
      <dgm:spPr>
        <a:gradFill flip="none" rotWithShape="1">
          <a:gsLst>
            <a:gs pos="0">
              <a:schemeClr val="bg1"/>
            </a:gs>
            <a:gs pos="50000">
              <a:schemeClr val="accent6">
                <a:lumMod val="60000"/>
                <a:lumOff val="40000"/>
              </a:schemeClr>
            </a:gs>
            <a:gs pos="83000">
              <a:schemeClr val="accent6">
                <a:lumMod val="40000"/>
                <a:lumOff val="60000"/>
              </a:schemeClr>
            </a:gs>
            <a:gs pos="100000">
              <a:schemeClr val="accent6">
                <a:lumMod val="20000"/>
                <a:lumOff val="80000"/>
              </a:schemeClr>
            </a:gs>
          </a:gsLst>
          <a:lin ang="0" scaled="1"/>
          <a:tileRect/>
        </a:gradFill>
        <a:effectLst>
          <a:innerShdw blurRad="63500" dist="50800" dir="8100000">
            <a:srgbClr val="0070C0">
              <a:alpha val="50000"/>
            </a:srgbClr>
          </a:innerShdw>
        </a:effectLst>
      </dgm:spPr>
    </dgm:pt>
    <dgm:pt modelId="{1F632F95-5FAD-43C2-BC93-53A6C1D09CC1}" type="pres">
      <dgm:prSet presAssocID="{E10CB7AB-8DCB-4531-A5C9-3F4AE111334E}" presName="spaceBetweenRectangles" presStyleCnt="0"/>
      <dgm:spPr/>
    </dgm:pt>
    <dgm:pt modelId="{015ADE2D-41C5-4268-91E1-1DC0EC62AADF}" type="pres">
      <dgm:prSet presAssocID="{AAA8EB4C-F158-4F72-AEE7-601179F0D95C}" presName="parentLin" presStyleCnt="0"/>
      <dgm:spPr/>
    </dgm:pt>
    <dgm:pt modelId="{C0250F4C-6CB1-489E-A690-FFB8E13405CA}" type="pres">
      <dgm:prSet presAssocID="{AAA8EB4C-F158-4F72-AEE7-601179F0D95C}" presName="parentLeftMargin" presStyleLbl="node1" presStyleIdx="2" presStyleCnt="5"/>
      <dgm:spPr/>
      <dgm:t>
        <a:bodyPr/>
        <a:lstStyle/>
        <a:p>
          <a:pPr rtl="1"/>
          <a:endParaRPr lang="fa-IR"/>
        </a:p>
      </dgm:t>
    </dgm:pt>
    <dgm:pt modelId="{BEA351DB-386F-4813-BFA4-8C571E996AC7}" type="pres">
      <dgm:prSet presAssocID="{AAA8EB4C-F158-4F72-AEE7-601179F0D95C}" presName="parentText" presStyleLbl="node1" presStyleIdx="3" presStyleCnt="5" custScaleX="132594" custScaleY="315151">
        <dgm:presLayoutVars>
          <dgm:chMax val="0"/>
          <dgm:bulletEnabled val="1"/>
        </dgm:presLayoutVars>
      </dgm:prSet>
      <dgm:spPr/>
      <dgm:t>
        <a:bodyPr/>
        <a:lstStyle/>
        <a:p>
          <a:pPr rtl="1"/>
          <a:endParaRPr lang="fa-IR"/>
        </a:p>
      </dgm:t>
    </dgm:pt>
    <dgm:pt modelId="{A86EBCA2-066B-48E1-BCE2-EBC0E48620FC}" type="pres">
      <dgm:prSet presAssocID="{AAA8EB4C-F158-4F72-AEE7-601179F0D95C}" presName="negativeSpace" presStyleCnt="0"/>
      <dgm:spPr/>
    </dgm:pt>
    <dgm:pt modelId="{4770CDCF-C1CC-4D98-8EA2-5FD70BFBE47A}" type="pres">
      <dgm:prSet presAssocID="{AAA8EB4C-F158-4F72-AEE7-601179F0D95C}" presName="childText" presStyleLbl="conFgAcc1" presStyleIdx="3" presStyleCnt="5" custLinFactNeighborY="-69018">
        <dgm:presLayoutVars>
          <dgm:bulletEnabled val="1"/>
        </dgm:presLayoutVars>
      </dgm:prSet>
      <dgm:spPr>
        <a:gradFill flip="none" rotWithShape="1">
          <a:gsLst>
            <a:gs pos="0">
              <a:srgbClr val="00B0F0"/>
            </a:gs>
            <a:gs pos="25000">
              <a:srgbClr val="21D6E0"/>
            </a:gs>
            <a:gs pos="75000">
              <a:srgbClr val="0087E6"/>
            </a:gs>
            <a:gs pos="100000">
              <a:srgbClr val="005CBF"/>
            </a:gs>
          </a:gsLst>
          <a:lin ang="5400000" scaled="0"/>
          <a:tileRect/>
        </a:gradFill>
        <a:effectLst>
          <a:innerShdw blurRad="63500" dist="50800" dir="8100000">
            <a:srgbClr val="0070C0">
              <a:alpha val="50000"/>
            </a:srgbClr>
          </a:innerShdw>
        </a:effectLst>
      </dgm:spPr>
    </dgm:pt>
    <dgm:pt modelId="{42D1B79C-724C-4A54-AB3C-8053ED5A45FA}" type="pres">
      <dgm:prSet presAssocID="{D34F4FCC-CDD6-4CF5-B74F-A4D3A058A7FE}" presName="spaceBetweenRectangles" presStyleCnt="0"/>
      <dgm:spPr/>
    </dgm:pt>
    <dgm:pt modelId="{FA9B3A7F-8AB6-4B81-A564-F16EA9198F61}" type="pres">
      <dgm:prSet presAssocID="{8B1FBAE3-62C4-47D7-BFED-878158D2B2C2}" presName="parentLin" presStyleCnt="0"/>
      <dgm:spPr/>
    </dgm:pt>
    <dgm:pt modelId="{08B9243E-F7F5-41DB-BE56-1BDF58C0C95E}" type="pres">
      <dgm:prSet presAssocID="{8B1FBAE3-62C4-47D7-BFED-878158D2B2C2}" presName="parentLeftMargin" presStyleLbl="node1" presStyleIdx="3" presStyleCnt="5"/>
      <dgm:spPr/>
      <dgm:t>
        <a:bodyPr/>
        <a:lstStyle/>
        <a:p>
          <a:pPr rtl="1"/>
          <a:endParaRPr lang="fa-IR"/>
        </a:p>
      </dgm:t>
    </dgm:pt>
    <dgm:pt modelId="{EA707C30-9E51-4176-B135-C9EDF7DABB90}" type="pres">
      <dgm:prSet presAssocID="{8B1FBAE3-62C4-47D7-BFED-878158D2B2C2}" presName="parentText" presStyleLbl="node1" presStyleIdx="4" presStyleCnt="5" custScaleX="132594" custScaleY="280233">
        <dgm:presLayoutVars>
          <dgm:chMax val="0"/>
          <dgm:bulletEnabled val="1"/>
        </dgm:presLayoutVars>
      </dgm:prSet>
      <dgm:spPr/>
      <dgm:t>
        <a:bodyPr/>
        <a:lstStyle/>
        <a:p>
          <a:pPr rtl="1"/>
          <a:endParaRPr lang="fa-IR"/>
        </a:p>
      </dgm:t>
    </dgm:pt>
    <dgm:pt modelId="{503467A3-B436-4ADB-8797-6AFC88DB4AA1}" type="pres">
      <dgm:prSet presAssocID="{8B1FBAE3-62C4-47D7-BFED-878158D2B2C2}" presName="negativeSpace" presStyleCnt="0"/>
      <dgm:spPr/>
    </dgm:pt>
    <dgm:pt modelId="{4D42242D-4772-4798-9FD7-1544B6D6CCA9}" type="pres">
      <dgm:prSet presAssocID="{8B1FBAE3-62C4-47D7-BFED-878158D2B2C2}" presName="childText" presStyleLbl="conFgAcc1" presStyleIdx="4" presStyleCnt="5" custLinFactNeighborY="-25250">
        <dgm:presLayoutVars>
          <dgm:bulletEnabled val="1"/>
        </dgm:presLayoutVars>
      </dgm:prSet>
      <dgm:spPr>
        <a:gradFill flip="none" rotWithShape="1">
          <a:gsLst>
            <a:gs pos="0">
              <a:srgbClr val="00B0F0"/>
            </a:gs>
            <a:gs pos="25000">
              <a:srgbClr val="21D6E0"/>
            </a:gs>
            <a:gs pos="75000">
              <a:srgbClr val="0087E6"/>
            </a:gs>
            <a:gs pos="100000">
              <a:srgbClr val="005CBF"/>
            </a:gs>
          </a:gsLst>
          <a:lin ang="5400000" scaled="0"/>
          <a:tileRect/>
        </a:gradFill>
        <a:effectLst>
          <a:innerShdw blurRad="63500" dist="50800" dir="8100000">
            <a:srgbClr val="0070C0">
              <a:alpha val="50000"/>
            </a:srgbClr>
          </a:innerShdw>
        </a:effectLst>
      </dgm:spPr>
    </dgm:pt>
  </dgm:ptLst>
  <dgm:cxnLst>
    <dgm:cxn modelId="{E75A4E60-CCE4-44AB-9B7D-178F222BD870}" type="presOf" srcId="{C25F15DF-1AE4-40E8-8014-62E0048BBDE0}" destId="{C97782F8-4F33-4855-8977-49551E7FB48A}" srcOrd="0" destOrd="0" presId="urn:microsoft.com/office/officeart/2005/8/layout/list1"/>
    <dgm:cxn modelId="{4D58DEDC-72B5-4E99-9F99-F6628CE6128C}" type="presOf" srcId="{F0D56FFE-6F11-4C30-B396-A692754F246F}" destId="{5F0FA881-45BD-44AA-857B-479C4FE83AA3}" srcOrd="1" destOrd="0" presId="urn:microsoft.com/office/officeart/2005/8/layout/list1"/>
    <dgm:cxn modelId="{7ED108B6-56D4-480E-B3F1-2FD111C1589F}" srcId="{822AA444-94D2-439E-B5CE-13B9A11A8A76}" destId="{8B1FBAE3-62C4-47D7-BFED-878158D2B2C2}" srcOrd="4" destOrd="0" parTransId="{CF2C3906-921F-47AB-8F17-958EB5118B6D}" sibTransId="{EB0EABFC-1F74-40CD-B087-E46BE07F45E6}"/>
    <dgm:cxn modelId="{CFE9DAE6-EA9B-4C47-A0CC-4C8A05E41F37}" type="presOf" srcId="{AAA8EB4C-F158-4F72-AEE7-601179F0D95C}" destId="{C0250F4C-6CB1-489E-A690-FFB8E13405CA}" srcOrd="0" destOrd="0" presId="urn:microsoft.com/office/officeart/2005/8/layout/list1"/>
    <dgm:cxn modelId="{80811FFB-4FC0-4A6E-A9D2-3E5BB486C78F}" srcId="{822AA444-94D2-439E-B5CE-13B9A11A8A76}" destId="{AAA8EB4C-F158-4F72-AEE7-601179F0D95C}" srcOrd="3" destOrd="0" parTransId="{9193D1F7-A1F6-4CD6-9857-27C022DE46DE}" sibTransId="{D34F4FCC-CDD6-4CF5-B74F-A4D3A058A7FE}"/>
    <dgm:cxn modelId="{DAB1DDD1-2593-425F-ACBA-A5717C290CC4}" srcId="{822AA444-94D2-439E-B5CE-13B9A11A8A76}" destId="{DC9F6125-0706-49C5-831A-8FDCAB30C8CE}" srcOrd="1" destOrd="0" parTransId="{2BA43D81-1AC2-4692-B134-F848D47FD629}" sibTransId="{0B81E47A-0B65-4C49-9362-C11BF7B824C0}"/>
    <dgm:cxn modelId="{4D812BD3-A15A-43B7-812F-68BB14CE849D}" type="presOf" srcId="{DC9F6125-0706-49C5-831A-8FDCAB30C8CE}" destId="{A32D0DEA-5ECE-4D57-869B-A8F0EE0A1D34}" srcOrd="1" destOrd="0" presId="urn:microsoft.com/office/officeart/2005/8/layout/list1"/>
    <dgm:cxn modelId="{F854BCAD-59AB-426E-8206-883867C31743}" srcId="{822AA444-94D2-439E-B5CE-13B9A11A8A76}" destId="{C25F15DF-1AE4-40E8-8014-62E0048BBDE0}" srcOrd="0" destOrd="0" parTransId="{A820CC9B-3017-470B-B302-F06B58CBA3E0}" sibTransId="{7B39FB9E-6CB9-4BBB-8C59-48D2C1F0AD9E}"/>
    <dgm:cxn modelId="{56E04D0E-160F-4CD7-B6EB-485B7F91FBB6}" type="presOf" srcId="{822AA444-94D2-439E-B5CE-13B9A11A8A76}" destId="{BBF3042D-C10A-4668-B967-B92659C086F9}" srcOrd="0" destOrd="0" presId="urn:microsoft.com/office/officeart/2005/8/layout/list1"/>
    <dgm:cxn modelId="{4A7A4D18-4DCB-41DA-B92C-52048A2AD8DE}" srcId="{822AA444-94D2-439E-B5CE-13B9A11A8A76}" destId="{F0D56FFE-6F11-4C30-B396-A692754F246F}" srcOrd="2" destOrd="0" parTransId="{D6AE038A-65BD-49DB-AD0F-D7699A1605E2}" sibTransId="{E10CB7AB-8DCB-4531-A5C9-3F4AE111334E}"/>
    <dgm:cxn modelId="{F028F6CC-D668-4E0C-986F-A4A8B5F80FA6}" type="presOf" srcId="{F0D56FFE-6F11-4C30-B396-A692754F246F}" destId="{041A5E16-9C97-4C03-9A55-4917EC9C2A6D}" srcOrd="0" destOrd="0" presId="urn:microsoft.com/office/officeart/2005/8/layout/list1"/>
    <dgm:cxn modelId="{CDDBA474-BA32-4338-AF9B-02420ED873CC}" type="presOf" srcId="{C25F15DF-1AE4-40E8-8014-62E0048BBDE0}" destId="{9EC55D94-801D-42DC-8064-DB3A1D69B7E6}" srcOrd="1" destOrd="0" presId="urn:microsoft.com/office/officeart/2005/8/layout/list1"/>
    <dgm:cxn modelId="{92C9E9CD-F8E2-4EA2-B0A4-31CE1C734E73}" type="presOf" srcId="{8B1FBAE3-62C4-47D7-BFED-878158D2B2C2}" destId="{08B9243E-F7F5-41DB-BE56-1BDF58C0C95E}" srcOrd="0" destOrd="0" presId="urn:microsoft.com/office/officeart/2005/8/layout/list1"/>
    <dgm:cxn modelId="{8A190237-EB78-4ED4-9064-C0236B50FBE4}" type="presOf" srcId="{8B1FBAE3-62C4-47D7-BFED-878158D2B2C2}" destId="{EA707C30-9E51-4176-B135-C9EDF7DABB90}" srcOrd="1" destOrd="0" presId="urn:microsoft.com/office/officeart/2005/8/layout/list1"/>
    <dgm:cxn modelId="{547C1061-CCCA-44E3-9A4C-2E57CCAAD042}" type="presOf" srcId="{DC9F6125-0706-49C5-831A-8FDCAB30C8CE}" destId="{7DA1CA7B-C2CC-4884-92D5-9BFF41BB844B}" srcOrd="0" destOrd="0" presId="urn:microsoft.com/office/officeart/2005/8/layout/list1"/>
    <dgm:cxn modelId="{74433DF5-DCEC-4BF7-A63B-7DF8F2D3F8DB}" type="presOf" srcId="{AAA8EB4C-F158-4F72-AEE7-601179F0D95C}" destId="{BEA351DB-386F-4813-BFA4-8C571E996AC7}" srcOrd="1" destOrd="0" presId="urn:microsoft.com/office/officeart/2005/8/layout/list1"/>
    <dgm:cxn modelId="{2F7B7170-00BC-4E1D-AB91-32E08CEA0344}" type="presParOf" srcId="{BBF3042D-C10A-4668-B967-B92659C086F9}" destId="{198F55C9-79E2-4801-BEF7-63968DF21B0F}" srcOrd="0" destOrd="0" presId="urn:microsoft.com/office/officeart/2005/8/layout/list1"/>
    <dgm:cxn modelId="{E7F4076E-700E-4571-9E94-43C4B8B94435}" type="presParOf" srcId="{198F55C9-79E2-4801-BEF7-63968DF21B0F}" destId="{C97782F8-4F33-4855-8977-49551E7FB48A}" srcOrd="0" destOrd="0" presId="urn:microsoft.com/office/officeart/2005/8/layout/list1"/>
    <dgm:cxn modelId="{15EC4600-6F08-4EDF-8874-16E7816C6F47}" type="presParOf" srcId="{198F55C9-79E2-4801-BEF7-63968DF21B0F}" destId="{9EC55D94-801D-42DC-8064-DB3A1D69B7E6}" srcOrd="1" destOrd="0" presId="urn:microsoft.com/office/officeart/2005/8/layout/list1"/>
    <dgm:cxn modelId="{7DA43D35-6459-4E73-8873-76FBCAFE40D9}" type="presParOf" srcId="{BBF3042D-C10A-4668-B967-B92659C086F9}" destId="{43E68519-AFD9-4D86-81E3-90796B5992D5}" srcOrd="1" destOrd="0" presId="urn:microsoft.com/office/officeart/2005/8/layout/list1"/>
    <dgm:cxn modelId="{BB995F05-C789-4996-AD09-7FCA17C20F84}" type="presParOf" srcId="{BBF3042D-C10A-4668-B967-B92659C086F9}" destId="{0FD18A94-D71E-407C-9C86-F3EC8858B5BE}" srcOrd="2" destOrd="0" presId="urn:microsoft.com/office/officeart/2005/8/layout/list1"/>
    <dgm:cxn modelId="{2D07BC23-882B-4545-A36C-FB13D699A9C9}" type="presParOf" srcId="{BBF3042D-C10A-4668-B967-B92659C086F9}" destId="{0C6AC7CD-D97F-42E0-AB9D-4226BC21D2B6}" srcOrd="3" destOrd="0" presId="urn:microsoft.com/office/officeart/2005/8/layout/list1"/>
    <dgm:cxn modelId="{6080FAD8-A960-4D12-A36F-753195E89849}" type="presParOf" srcId="{BBF3042D-C10A-4668-B967-B92659C086F9}" destId="{5E475BBD-65E6-40AA-946D-5D34D7FA8F19}" srcOrd="4" destOrd="0" presId="urn:microsoft.com/office/officeart/2005/8/layout/list1"/>
    <dgm:cxn modelId="{D7B07C09-A524-40E9-A9BC-2EDA4BD9FF21}" type="presParOf" srcId="{5E475BBD-65E6-40AA-946D-5D34D7FA8F19}" destId="{7DA1CA7B-C2CC-4884-92D5-9BFF41BB844B}" srcOrd="0" destOrd="0" presId="urn:microsoft.com/office/officeart/2005/8/layout/list1"/>
    <dgm:cxn modelId="{3159BB53-8F1D-451B-B04A-339433EF863A}" type="presParOf" srcId="{5E475BBD-65E6-40AA-946D-5D34D7FA8F19}" destId="{A32D0DEA-5ECE-4D57-869B-A8F0EE0A1D34}" srcOrd="1" destOrd="0" presId="urn:microsoft.com/office/officeart/2005/8/layout/list1"/>
    <dgm:cxn modelId="{261EDA14-A5A2-4CC7-AD6E-B503B9E93BA3}" type="presParOf" srcId="{BBF3042D-C10A-4668-B967-B92659C086F9}" destId="{505CBDD4-6C61-4CEA-B132-D54CEFEB0BBA}" srcOrd="5" destOrd="0" presId="urn:microsoft.com/office/officeart/2005/8/layout/list1"/>
    <dgm:cxn modelId="{9E28BE53-6D12-4727-920E-0ACAFB7A4C84}" type="presParOf" srcId="{BBF3042D-C10A-4668-B967-B92659C086F9}" destId="{B3F79B36-8663-4FEA-8815-9662920B3CA7}" srcOrd="6" destOrd="0" presId="urn:microsoft.com/office/officeart/2005/8/layout/list1"/>
    <dgm:cxn modelId="{044F5576-2826-49F1-B660-48A0FEFB5E81}" type="presParOf" srcId="{BBF3042D-C10A-4668-B967-B92659C086F9}" destId="{68A16FA0-C7E2-46B9-A43A-9A3CA845AFFB}" srcOrd="7" destOrd="0" presId="urn:microsoft.com/office/officeart/2005/8/layout/list1"/>
    <dgm:cxn modelId="{0537A5AD-B54B-4E49-8546-8D6541A1F9E9}" type="presParOf" srcId="{BBF3042D-C10A-4668-B967-B92659C086F9}" destId="{2EE705F5-DF35-4C01-9C30-A07F639BE552}" srcOrd="8" destOrd="0" presId="urn:microsoft.com/office/officeart/2005/8/layout/list1"/>
    <dgm:cxn modelId="{C8EBCC86-44B6-4F5B-B851-6C9C288F64FC}" type="presParOf" srcId="{2EE705F5-DF35-4C01-9C30-A07F639BE552}" destId="{041A5E16-9C97-4C03-9A55-4917EC9C2A6D}" srcOrd="0" destOrd="0" presId="urn:microsoft.com/office/officeart/2005/8/layout/list1"/>
    <dgm:cxn modelId="{07063571-972F-46E1-A5DB-97A644B2C0AF}" type="presParOf" srcId="{2EE705F5-DF35-4C01-9C30-A07F639BE552}" destId="{5F0FA881-45BD-44AA-857B-479C4FE83AA3}" srcOrd="1" destOrd="0" presId="urn:microsoft.com/office/officeart/2005/8/layout/list1"/>
    <dgm:cxn modelId="{1E284573-ADBE-4F0E-A3AA-5D6C8E8EBD93}" type="presParOf" srcId="{BBF3042D-C10A-4668-B967-B92659C086F9}" destId="{8C5254D4-1B0B-4A6A-9220-EDB38929DE32}" srcOrd="9" destOrd="0" presId="urn:microsoft.com/office/officeart/2005/8/layout/list1"/>
    <dgm:cxn modelId="{561FCE92-8871-4157-A127-83942A180A96}" type="presParOf" srcId="{BBF3042D-C10A-4668-B967-B92659C086F9}" destId="{F852E173-5536-45B7-B775-301E167BD183}" srcOrd="10" destOrd="0" presId="urn:microsoft.com/office/officeart/2005/8/layout/list1"/>
    <dgm:cxn modelId="{FFE35242-313E-45EC-A52F-1B25701721D3}" type="presParOf" srcId="{BBF3042D-C10A-4668-B967-B92659C086F9}" destId="{1F632F95-5FAD-43C2-BC93-53A6C1D09CC1}" srcOrd="11" destOrd="0" presId="urn:microsoft.com/office/officeart/2005/8/layout/list1"/>
    <dgm:cxn modelId="{497F9545-980D-4098-9612-1AD7C6FD9BF4}" type="presParOf" srcId="{BBF3042D-C10A-4668-B967-B92659C086F9}" destId="{015ADE2D-41C5-4268-91E1-1DC0EC62AADF}" srcOrd="12" destOrd="0" presId="urn:microsoft.com/office/officeart/2005/8/layout/list1"/>
    <dgm:cxn modelId="{3A65BAF3-7266-46CA-A156-C52D6AAAB6BC}" type="presParOf" srcId="{015ADE2D-41C5-4268-91E1-1DC0EC62AADF}" destId="{C0250F4C-6CB1-489E-A690-FFB8E13405CA}" srcOrd="0" destOrd="0" presId="urn:microsoft.com/office/officeart/2005/8/layout/list1"/>
    <dgm:cxn modelId="{045D0728-8122-4AE1-9DD5-9258D29416BB}" type="presParOf" srcId="{015ADE2D-41C5-4268-91E1-1DC0EC62AADF}" destId="{BEA351DB-386F-4813-BFA4-8C571E996AC7}" srcOrd="1" destOrd="0" presId="urn:microsoft.com/office/officeart/2005/8/layout/list1"/>
    <dgm:cxn modelId="{C27B6933-38A9-49D7-9F68-77576AFBD357}" type="presParOf" srcId="{BBF3042D-C10A-4668-B967-B92659C086F9}" destId="{A86EBCA2-066B-48E1-BCE2-EBC0E48620FC}" srcOrd="13" destOrd="0" presId="urn:microsoft.com/office/officeart/2005/8/layout/list1"/>
    <dgm:cxn modelId="{89FA5547-E364-41BB-B423-2BC849C5E0BC}" type="presParOf" srcId="{BBF3042D-C10A-4668-B967-B92659C086F9}" destId="{4770CDCF-C1CC-4D98-8EA2-5FD70BFBE47A}" srcOrd="14" destOrd="0" presId="urn:microsoft.com/office/officeart/2005/8/layout/list1"/>
    <dgm:cxn modelId="{4FF244D9-E846-4DAD-B287-D4DB31C05B61}" type="presParOf" srcId="{BBF3042D-C10A-4668-B967-B92659C086F9}" destId="{42D1B79C-724C-4A54-AB3C-8053ED5A45FA}" srcOrd="15" destOrd="0" presId="urn:microsoft.com/office/officeart/2005/8/layout/list1"/>
    <dgm:cxn modelId="{D409B7AA-6896-476B-928D-8EE1D678F069}" type="presParOf" srcId="{BBF3042D-C10A-4668-B967-B92659C086F9}" destId="{FA9B3A7F-8AB6-4B81-A564-F16EA9198F61}" srcOrd="16" destOrd="0" presId="urn:microsoft.com/office/officeart/2005/8/layout/list1"/>
    <dgm:cxn modelId="{804BFADB-C88A-4BE2-92E2-AB273012810E}" type="presParOf" srcId="{FA9B3A7F-8AB6-4B81-A564-F16EA9198F61}" destId="{08B9243E-F7F5-41DB-BE56-1BDF58C0C95E}" srcOrd="0" destOrd="0" presId="urn:microsoft.com/office/officeart/2005/8/layout/list1"/>
    <dgm:cxn modelId="{8B738566-8B2E-42D3-B3E2-967B353ABCBF}" type="presParOf" srcId="{FA9B3A7F-8AB6-4B81-A564-F16EA9198F61}" destId="{EA707C30-9E51-4176-B135-C9EDF7DABB90}" srcOrd="1" destOrd="0" presId="urn:microsoft.com/office/officeart/2005/8/layout/list1"/>
    <dgm:cxn modelId="{38705373-64E9-4AB9-8120-9913133CD952}" type="presParOf" srcId="{BBF3042D-C10A-4668-B967-B92659C086F9}" destId="{503467A3-B436-4ADB-8797-6AFC88DB4AA1}" srcOrd="17" destOrd="0" presId="urn:microsoft.com/office/officeart/2005/8/layout/list1"/>
    <dgm:cxn modelId="{F7DC2299-D1AF-44EC-9EBA-6802C679C826}" type="presParOf" srcId="{BBF3042D-C10A-4668-B967-B92659C086F9}" destId="{4D42242D-4772-4798-9FD7-1544B6D6CCA9}"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22AA444-94D2-439E-B5CE-13B9A11A8A7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25F15DF-1AE4-40E8-8014-62E0048BBDE0}">
      <dgm:prSet phldrT="[Text]" custT="1"/>
      <dgm:spPr>
        <a:solidFill>
          <a:srgbClr val="002060"/>
        </a:solidFill>
        <a:ln>
          <a:solidFill>
            <a:srgbClr val="7030A0"/>
          </a:solidFill>
        </a:ln>
        <a:effectLst>
          <a:outerShdw blurRad="50800" dist="50800" dir="5400000" algn="ctr" rotWithShape="0">
            <a:srgbClr val="9933FF"/>
          </a:outerShdw>
        </a:effectLst>
        <a:scene3d>
          <a:camera prst="orthographicFront"/>
          <a:lightRig rig="threePt" dir="t"/>
        </a:scene3d>
        <a:sp3d contourW="12700">
          <a:contourClr>
            <a:srgbClr val="808000"/>
          </a:contourClr>
        </a:sp3d>
      </dgm:spPr>
      <dgm:t>
        <a:bodyPr/>
        <a:lstStyle/>
        <a:p>
          <a:r>
            <a:rPr lang="en-US" sz="2800" dirty="0">
              <a:solidFill>
                <a:srgbClr val="FF9900"/>
              </a:solidFill>
            </a:rPr>
            <a:t>  Autonomy Confidentiality and Respect</a:t>
          </a:r>
        </a:p>
      </dgm:t>
    </dgm:pt>
    <dgm:pt modelId="{A820CC9B-3017-470B-B302-F06B58CBA3E0}" type="parTrans" cxnId="{F854BCAD-59AB-426E-8206-883867C31743}">
      <dgm:prSet/>
      <dgm:spPr/>
      <dgm:t>
        <a:bodyPr/>
        <a:lstStyle/>
        <a:p>
          <a:endParaRPr lang="en-US"/>
        </a:p>
      </dgm:t>
    </dgm:pt>
    <dgm:pt modelId="{7B39FB9E-6CB9-4BBB-8C59-48D2C1F0AD9E}" type="sibTrans" cxnId="{F854BCAD-59AB-426E-8206-883867C31743}">
      <dgm:prSet/>
      <dgm:spPr/>
      <dgm:t>
        <a:bodyPr/>
        <a:lstStyle/>
        <a:p>
          <a:endParaRPr lang="en-US"/>
        </a:p>
      </dgm:t>
    </dgm:pt>
    <dgm:pt modelId="{DC9F6125-0706-49C5-831A-8FDCAB30C8CE}">
      <dgm:prSet custT="1"/>
      <dgm:spPr>
        <a:solidFill>
          <a:srgbClr val="002060"/>
        </a:solidFill>
        <a:ln>
          <a:solidFill>
            <a:srgbClr val="7030A0"/>
          </a:solidFill>
        </a:ln>
        <a:effectLst>
          <a:outerShdw blurRad="50800" dist="50800" dir="5400000" algn="ctr" rotWithShape="0">
            <a:srgbClr val="9933FF"/>
          </a:outerShdw>
        </a:effectLst>
        <a:scene3d>
          <a:camera prst="orthographicFront"/>
          <a:lightRig rig="threePt" dir="t"/>
        </a:scene3d>
        <a:sp3d contourW="12700">
          <a:contourClr>
            <a:srgbClr val="808000"/>
          </a:contourClr>
        </a:sp3d>
      </dgm:spPr>
      <dgm:t>
        <a:bodyPr/>
        <a:lstStyle/>
        <a:p>
          <a:r>
            <a:rPr lang="en-US" sz="2800" dirty="0">
              <a:solidFill>
                <a:srgbClr val="FF9900"/>
              </a:solidFill>
            </a:rPr>
            <a:t>Beneficence    Do good</a:t>
          </a:r>
        </a:p>
      </dgm:t>
    </dgm:pt>
    <dgm:pt modelId="{2BA43D81-1AC2-4692-B134-F848D47FD629}" type="parTrans" cxnId="{DAB1DDD1-2593-425F-ACBA-A5717C290CC4}">
      <dgm:prSet/>
      <dgm:spPr/>
      <dgm:t>
        <a:bodyPr/>
        <a:lstStyle/>
        <a:p>
          <a:endParaRPr lang="en-US"/>
        </a:p>
      </dgm:t>
    </dgm:pt>
    <dgm:pt modelId="{0B81E47A-0B65-4C49-9362-C11BF7B824C0}" type="sibTrans" cxnId="{DAB1DDD1-2593-425F-ACBA-A5717C290CC4}">
      <dgm:prSet/>
      <dgm:spPr/>
      <dgm:t>
        <a:bodyPr/>
        <a:lstStyle/>
        <a:p>
          <a:endParaRPr lang="en-US"/>
        </a:p>
      </dgm:t>
    </dgm:pt>
    <dgm:pt modelId="{F0D56FFE-6F11-4C30-B396-A692754F246F}">
      <dgm:prSet custT="1"/>
      <dgm:spPr>
        <a:solidFill>
          <a:srgbClr val="002060"/>
        </a:solidFill>
        <a:ln>
          <a:solidFill>
            <a:srgbClr val="7030A0"/>
          </a:solidFill>
        </a:ln>
        <a:effectLst>
          <a:outerShdw blurRad="50800" dist="50800" dir="5400000" algn="ctr" rotWithShape="0">
            <a:srgbClr val="9933FF"/>
          </a:outerShdw>
        </a:effectLst>
        <a:scene3d>
          <a:camera prst="orthographicFront"/>
          <a:lightRig rig="threePt" dir="t"/>
        </a:scene3d>
        <a:sp3d contourW="12700">
          <a:contourClr>
            <a:srgbClr val="808000"/>
          </a:contourClr>
        </a:sp3d>
      </dgm:spPr>
      <dgm:t>
        <a:bodyPr/>
        <a:lstStyle/>
        <a:p>
          <a:r>
            <a:rPr lang="en-US" sz="2800" dirty="0">
              <a:solidFill>
                <a:srgbClr val="FF9900"/>
              </a:solidFill>
            </a:rPr>
            <a:t>Do no harm  Non-maleficent</a:t>
          </a:r>
        </a:p>
      </dgm:t>
    </dgm:pt>
    <dgm:pt modelId="{D6AE038A-65BD-49DB-AD0F-D7699A1605E2}" type="parTrans" cxnId="{4A7A4D18-4DCB-41DA-B92C-52048A2AD8DE}">
      <dgm:prSet/>
      <dgm:spPr/>
      <dgm:t>
        <a:bodyPr/>
        <a:lstStyle/>
        <a:p>
          <a:endParaRPr lang="en-US"/>
        </a:p>
      </dgm:t>
    </dgm:pt>
    <dgm:pt modelId="{E10CB7AB-8DCB-4531-A5C9-3F4AE111334E}" type="sibTrans" cxnId="{4A7A4D18-4DCB-41DA-B92C-52048A2AD8DE}">
      <dgm:prSet/>
      <dgm:spPr/>
      <dgm:t>
        <a:bodyPr/>
        <a:lstStyle/>
        <a:p>
          <a:endParaRPr lang="en-US"/>
        </a:p>
      </dgm:t>
    </dgm:pt>
    <dgm:pt modelId="{BBF3042D-C10A-4668-B967-B92659C086F9}" type="pres">
      <dgm:prSet presAssocID="{822AA444-94D2-439E-B5CE-13B9A11A8A76}" presName="linear" presStyleCnt="0">
        <dgm:presLayoutVars>
          <dgm:dir/>
          <dgm:animLvl val="lvl"/>
          <dgm:resizeHandles val="exact"/>
        </dgm:presLayoutVars>
      </dgm:prSet>
      <dgm:spPr/>
      <dgm:t>
        <a:bodyPr/>
        <a:lstStyle/>
        <a:p>
          <a:pPr rtl="1"/>
          <a:endParaRPr lang="fa-IR"/>
        </a:p>
      </dgm:t>
    </dgm:pt>
    <dgm:pt modelId="{198F55C9-79E2-4801-BEF7-63968DF21B0F}" type="pres">
      <dgm:prSet presAssocID="{C25F15DF-1AE4-40E8-8014-62E0048BBDE0}" presName="parentLin" presStyleCnt="0"/>
      <dgm:spPr/>
    </dgm:pt>
    <dgm:pt modelId="{C97782F8-4F33-4855-8977-49551E7FB48A}" type="pres">
      <dgm:prSet presAssocID="{C25F15DF-1AE4-40E8-8014-62E0048BBDE0}" presName="parentLeftMargin" presStyleLbl="node1" presStyleIdx="0" presStyleCnt="3"/>
      <dgm:spPr/>
      <dgm:t>
        <a:bodyPr/>
        <a:lstStyle/>
        <a:p>
          <a:pPr rtl="1"/>
          <a:endParaRPr lang="fa-IR"/>
        </a:p>
      </dgm:t>
    </dgm:pt>
    <dgm:pt modelId="{9EC55D94-801D-42DC-8064-DB3A1D69B7E6}" type="pres">
      <dgm:prSet presAssocID="{C25F15DF-1AE4-40E8-8014-62E0048BBDE0}" presName="parentText" presStyleLbl="node1" presStyleIdx="0" presStyleCnt="3" custScaleX="53330" custScaleY="846316" custLinFactX="29623" custLinFactNeighborX="100000" custLinFactNeighborY="-24766">
        <dgm:presLayoutVars>
          <dgm:chMax val="0"/>
          <dgm:bulletEnabled val="1"/>
        </dgm:presLayoutVars>
      </dgm:prSet>
      <dgm:spPr/>
      <dgm:t>
        <a:bodyPr/>
        <a:lstStyle/>
        <a:p>
          <a:pPr rtl="1"/>
          <a:endParaRPr lang="fa-IR"/>
        </a:p>
      </dgm:t>
    </dgm:pt>
    <dgm:pt modelId="{43E68519-AFD9-4D86-81E3-90796B5992D5}" type="pres">
      <dgm:prSet presAssocID="{C25F15DF-1AE4-40E8-8014-62E0048BBDE0}" presName="negativeSpace" presStyleCnt="0"/>
      <dgm:spPr/>
    </dgm:pt>
    <dgm:pt modelId="{0FD18A94-D71E-407C-9C86-F3EC8858B5BE}" type="pres">
      <dgm:prSet presAssocID="{C25F15DF-1AE4-40E8-8014-62E0048BBDE0}" presName="childText" presStyleLbl="conFgAcc1" presStyleIdx="0" presStyleCnt="3" custLinFactNeighborY="-69018">
        <dgm:presLayoutVars>
          <dgm:bulletEnabled val="1"/>
        </dgm:presLayoutVars>
      </dgm:prSet>
      <dgm:spPr>
        <a:gradFill flip="none" rotWithShape="1">
          <a:gsLst>
            <a:gs pos="0">
              <a:srgbClr val="00B0F0"/>
            </a:gs>
            <a:gs pos="25000">
              <a:srgbClr val="21D6E0"/>
            </a:gs>
            <a:gs pos="75000">
              <a:srgbClr val="0087E6"/>
            </a:gs>
            <a:gs pos="100000">
              <a:srgbClr val="005CBF"/>
            </a:gs>
          </a:gsLst>
          <a:lin ang="5400000" scaled="0"/>
          <a:tileRect/>
        </a:gradFill>
        <a:effectLst>
          <a:innerShdw blurRad="63500" dist="50800" dir="8100000">
            <a:srgbClr val="0070C0">
              <a:alpha val="50000"/>
            </a:srgbClr>
          </a:innerShdw>
        </a:effectLst>
      </dgm:spPr>
    </dgm:pt>
    <dgm:pt modelId="{0C6AC7CD-D97F-42E0-AB9D-4226BC21D2B6}" type="pres">
      <dgm:prSet presAssocID="{7B39FB9E-6CB9-4BBB-8C59-48D2C1F0AD9E}" presName="spaceBetweenRectangles" presStyleCnt="0"/>
      <dgm:spPr/>
    </dgm:pt>
    <dgm:pt modelId="{5E475BBD-65E6-40AA-946D-5D34D7FA8F19}" type="pres">
      <dgm:prSet presAssocID="{DC9F6125-0706-49C5-831A-8FDCAB30C8CE}" presName="parentLin" presStyleCnt="0"/>
      <dgm:spPr/>
    </dgm:pt>
    <dgm:pt modelId="{7DA1CA7B-C2CC-4884-92D5-9BFF41BB844B}" type="pres">
      <dgm:prSet presAssocID="{DC9F6125-0706-49C5-831A-8FDCAB30C8CE}" presName="parentLeftMargin" presStyleLbl="node1" presStyleIdx="0" presStyleCnt="3"/>
      <dgm:spPr/>
      <dgm:t>
        <a:bodyPr/>
        <a:lstStyle/>
        <a:p>
          <a:pPr rtl="1"/>
          <a:endParaRPr lang="fa-IR"/>
        </a:p>
      </dgm:t>
    </dgm:pt>
    <dgm:pt modelId="{A32D0DEA-5ECE-4D57-869B-A8F0EE0A1D34}" type="pres">
      <dgm:prSet presAssocID="{DC9F6125-0706-49C5-831A-8FDCAB30C8CE}" presName="parentText" presStyleLbl="node1" presStyleIdx="1" presStyleCnt="3" custScaleX="51350" custScaleY="391991" custLinFactX="75704" custLinFactNeighborX="100000" custLinFactNeighborY="44305">
        <dgm:presLayoutVars>
          <dgm:chMax val="0"/>
          <dgm:bulletEnabled val="1"/>
        </dgm:presLayoutVars>
      </dgm:prSet>
      <dgm:spPr/>
      <dgm:t>
        <a:bodyPr/>
        <a:lstStyle/>
        <a:p>
          <a:pPr rtl="1"/>
          <a:endParaRPr lang="fa-IR"/>
        </a:p>
      </dgm:t>
    </dgm:pt>
    <dgm:pt modelId="{505CBDD4-6C61-4CEA-B132-D54CEFEB0BBA}" type="pres">
      <dgm:prSet presAssocID="{DC9F6125-0706-49C5-831A-8FDCAB30C8CE}" presName="negativeSpace" presStyleCnt="0"/>
      <dgm:spPr/>
    </dgm:pt>
    <dgm:pt modelId="{B3F79B36-8663-4FEA-8815-9662920B3CA7}" type="pres">
      <dgm:prSet presAssocID="{DC9F6125-0706-49C5-831A-8FDCAB30C8CE}" presName="childText" presStyleLbl="conFgAcc1" presStyleIdx="1" presStyleCnt="3" custLinFactNeighborY="-69018">
        <dgm:presLayoutVars>
          <dgm:bulletEnabled val="1"/>
        </dgm:presLayoutVars>
      </dgm:prSet>
      <dgm:spPr>
        <a:gradFill flip="none" rotWithShape="1">
          <a:gsLst>
            <a:gs pos="0">
              <a:srgbClr val="00B0F0"/>
            </a:gs>
            <a:gs pos="25000">
              <a:srgbClr val="21D6E0"/>
            </a:gs>
            <a:gs pos="75000">
              <a:srgbClr val="0087E6"/>
            </a:gs>
            <a:gs pos="100000">
              <a:srgbClr val="005CBF"/>
            </a:gs>
          </a:gsLst>
          <a:lin ang="5400000" scaled="0"/>
          <a:tileRect/>
        </a:gradFill>
        <a:effectLst>
          <a:innerShdw blurRad="63500" dist="50800" dir="8100000">
            <a:srgbClr val="0070C0">
              <a:alpha val="50000"/>
            </a:srgbClr>
          </a:innerShdw>
        </a:effectLst>
      </dgm:spPr>
    </dgm:pt>
    <dgm:pt modelId="{68A16FA0-C7E2-46B9-A43A-9A3CA845AFFB}" type="pres">
      <dgm:prSet presAssocID="{0B81E47A-0B65-4C49-9362-C11BF7B824C0}" presName="spaceBetweenRectangles" presStyleCnt="0"/>
      <dgm:spPr/>
    </dgm:pt>
    <dgm:pt modelId="{2EE705F5-DF35-4C01-9C30-A07F639BE552}" type="pres">
      <dgm:prSet presAssocID="{F0D56FFE-6F11-4C30-B396-A692754F246F}" presName="parentLin" presStyleCnt="0"/>
      <dgm:spPr/>
    </dgm:pt>
    <dgm:pt modelId="{041A5E16-9C97-4C03-9A55-4917EC9C2A6D}" type="pres">
      <dgm:prSet presAssocID="{F0D56FFE-6F11-4C30-B396-A692754F246F}" presName="parentLeftMargin" presStyleLbl="node1" presStyleIdx="1" presStyleCnt="3"/>
      <dgm:spPr/>
      <dgm:t>
        <a:bodyPr/>
        <a:lstStyle/>
        <a:p>
          <a:pPr rtl="1"/>
          <a:endParaRPr lang="fa-IR"/>
        </a:p>
      </dgm:t>
    </dgm:pt>
    <dgm:pt modelId="{5F0FA881-45BD-44AA-857B-479C4FE83AA3}" type="pres">
      <dgm:prSet presAssocID="{F0D56FFE-6F11-4C30-B396-A692754F246F}" presName="parentText" presStyleLbl="node1" presStyleIdx="2" presStyleCnt="3" custScaleX="52503" custScaleY="379272" custLinFactY="-152559" custLinFactNeighborX="-100000" custLinFactNeighborY="-200000">
        <dgm:presLayoutVars>
          <dgm:chMax val="0"/>
          <dgm:bulletEnabled val="1"/>
        </dgm:presLayoutVars>
      </dgm:prSet>
      <dgm:spPr/>
      <dgm:t>
        <a:bodyPr/>
        <a:lstStyle/>
        <a:p>
          <a:pPr rtl="1"/>
          <a:endParaRPr lang="fa-IR"/>
        </a:p>
      </dgm:t>
    </dgm:pt>
    <dgm:pt modelId="{8C5254D4-1B0B-4A6A-9220-EDB38929DE32}" type="pres">
      <dgm:prSet presAssocID="{F0D56FFE-6F11-4C30-B396-A692754F246F}" presName="negativeSpace" presStyleCnt="0"/>
      <dgm:spPr/>
    </dgm:pt>
    <dgm:pt modelId="{F852E173-5536-45B7-B775-301E167BD183}" type="pres">
      <dgm:prSet presAssocID="{F0D56FFE-6F11-4C30-B396-A692754F246F}" presName="childText" presStyleLbl="conFgAcc1" presStyleIdx="2" presStyleCnt="3" custScaleY="105163" custLinFactY="-200000" custLinFactNeighborY="-277527">
        <dgm:presLayoutVars>
          <dgm:bulletEnabled val="1"/>
        </dgm:presLayoutVars>
      </dgm:prSet>
      <dgm:spPr>
        <a:gradFill flip="none" rotWithShape="1">
          <a:gsLst>
            <a:gs pos="0">
              <a:schemeClr val="bg1"/>
            </a:gs>
            <a:gs pos="50000">
              <a:schemeClr val="accent6">
                <a:lumMod val="60000"/>
                <a:lumOff val="40000"/>
              </a:schemeClr>
            </a:gs>
            <a:gs pos="83000">
              <a:schemeClr val="accent6">
                <a:lumMod val="40000"/>
                <a:lumOff val="60000"/>
              </a:schemeClr>
            </a:gs>
            <a:gs pos="100000">
              <a:schemeClr val="accent6">
                <a:lumMod val="20000"/>
                <a:lumOff val="80000"/>
              </a:schemeClr>
            </a:gs>
          </a:gsLst>
          <a:lin ang="0" scaled="1"/>
          <a:tileRect/>
        </a:gradFill>
        <a:effectLst>
          <a:innerShdw blurRad="63500" dist="50800" dir="8100000">
            <a:srgbClr val="0070C0">
              <a:alpha val="50000"/>
            </a:srgbClr>
          </a:innerShdw>
        </a:effectLst>
      </dgm:spPr>
    </dgm:pt>
  </dgm:ptLst>
  <dgm:cxnLst>
    <dgm:cxn modelId="{E75A4E60-CCE4-44AB-9B7D-178F222BD870}" type="presOf" srcId="{C25F15DF-1AE4-40E8-8014-62E0048BBDE0}" destId="{C97782F8-4F33-4855-8977-49551E7FB48A}" srcOrd="0" destOrd="0" presId="urn:microsoft.com/office/officeart/2005/8/layout/list1"/>
    <dgm:cxn modelId="{CDDBA474-BA32-4338-AF9B-02420ED873CC}" type="presOf" srcId="{C25F15DF-1AE4-40E8-8014-62E0048BBDE0}" destId="{9EC55D94-801D-42DC-8064-DB3A1D69B7E6}" srcOrd="1" destOrd="0" presId="urn:microsoft.com/office/officeart/2005/8/layout/list1"/>
    <dgm:cxn modelId="{F028F6CC-D668-4E0C-986F-A4A8B5F80FA6}" type="presOf" srcId="{F0D56FFE-6F11-4C30-B396-A692754F246F}" destId="{041A5E16-9C97-4C03-9A55-4917EC9C2A6D}" srcOrd="0" destOrd="0" presId="urn:microsoft.com/office/officeart/2005/8/layout/list1"/>
    <dgm:cxn modelId="{547C1061-CCCA-44E3-9A4C-2E57CCAAD042}" type="presOf" srcId="{DC9F6125-0706-49C5-831A-8FDCAB30C8CE}" destId="{7DA1CA7B-C2CC-4884-92D5-9BFF41BB844B}" srcOrd="0" destOrd="0" presId="urn:microsoft.com/office/officeart/2005/8/layout/list1"/>
    <dgm:cxn modelId="{DAB1DDD1-2593-425F-ACBA-A5717C290CC4}" srcId="{822AA444-94D2-439E-B5CE-13B9A11A8A76}" destId="{DC9F6125-0706-49C5-831A-8FDCAB30C8CE}" srcOrd="1" destOrd="0" parTransId="{2BA43D81-1AC2-4692-B134-F848D47FD629}" sibTransId="{0B81E47A-0B65-4C49-9362-C11BF7B824C0}"/>
    <dgm:cxn modelId="{4A7A4D18-4DCB-41DA-B92C-52048A2AD8DE}" srcId="{822AA444-94D2-439E-B5CE-13B9A11A8A76}" destId="{F0D56FFE-6F11-4C30-B396-A692754F246F}" srcOrd="2" destOrd="0" parTransId="{D6AE038A-65BD-49DB-AD0F-D7699A1605E2}" sibTransId="{E10CB7AB-8DCB-4531-A5C9-3F4AE111334E}"/>
    <dgm:cxn modelId="{4D812BD3-A15A-43B7-812F-68BB14CE849D}" type="presOf" srcId="{DC9F6125-0706-49C5-831A-8FDCAB30C8CE}" destId="{A32D0DEA-5ECE-4D57-869B-A8F0EE0A1D34}" srcOrd="1" destOrd="0" presId="urn:microsoft.com/office/officeart/2005/8/layout/list1"/>
    <dgm:cxn modelId="{56E04D0E-160F-4CD7-B6EB-485B7F91FBB6}" type="presOf" srcId="{822AA444-94D2-439E-B5CE-13B9A11A8A76}" destId="{BBF3042D-C10A-4668-B967-B92659C086F9}" srcOrd="0" destOrd="0" presId="urn:microsoft.com/office/officeart/2005/8/layout/list1"/>
    <dgm:cxn modelId="{4D58DEDC-72B5-4E99-9F99-F6628CE6128C}" type="presOf" srcId="{F0D56FFE-6F11-4C30-B396-A692754F246F}" destId="{5F0FA881-45BD-44AA-857B-479C4FE83AA3}" srcOrd="1" destOrd="0" presId="urn:microsoft.com/office/officeart/2005/8/layout/list1"/>
    <dgm:cxn modelId="{F854BCAD-59AB-426E-8206-883867C31743}" srcId="{822AA444-94D2-439E-B5CE-13B9A11A8A76}" destId="{C25F15DF-1AE4-40E8-8014-62E0048BBDE0}" srcOrd="0" destOrd="0" parTransId="{A820CC9B-3017-470B-B302-F06B58CBA3E0}" sibTransId="{7B39FB9E-6CB9-4BBB-8C59-48D2C1F0AD9E}"/>
    <dgm:cxn modelId="{2F7B7170-00BC-4E1D-AB91-32E08CEA0344}" type="presParOf" srcId="{BBF3042D-C10A-4668-B967-B92659C086F9}" destId="{198F55C9-79E2-4801-BEF7-63968DF21B0F}" srcOrd="0" destOrd="0" presId="urn:microsoft.com/office/officeart/2005/8/layout/list1"/>
    <dgm:cxn modelId="{E7F4076E-700E-4571-9E94-43C4B8B94435}" type="presParOf" srcId="{198F55C9-79E2-4801-BEF7-63968DF21B0F}" destId="{C97782F8-4F33-4855-8977-49551E7FB48A}" srcOrd="0" destOrd="0" presId="urn:microsoft.com/office/officeart/2005/8/layout/list1"/>
    <dgm:cxn modelId="{15EC4600-6F08-4EDF-8874-16E7816C6F47}" type="presParOf" srcId="{198F55C9-79E2-4801-BEF7-63968DF21B0F}" destId="{9EC55D94-801D-42DC-8064-DB3A1D69B7E6}" srcOrd="1" destOrd="0" presId="urn:microsoft.com/office/officeart/2005/8/layout/list1"/>
    <dgm:cxn modelId="{7DA43D35-6459-4E73-8873-76FBCAFE40D9}" type="presParOf" srcId="{BBF3042D-C10A-4668-B967-B92659C086F9}" destId="{43E68519-AFD9-4D86-81E3-90796B5992D5}" srcOrd="1" destOrd="0" presId="urn:microsoft.com/office/officeart/2005/8/layout/list1"/>
    <dgm:cxn modelId="{BB995F05-C789-4996-AD09-7FCA17C20F84}" type="presParOf" srcId="{BBF3042D-C10A-4668-B967-B92659C086F9}" destId="{0FD18A94-D71E-407C-9C86-F3EC8858B5BE}" srcOrd="2" destOrd="0" presId="urn:microsoft.com/office/officeart/2005/8/layout/list1"/>
    <dgm:cxn modelId="{2D07BC23-882B-4545-A36C-FB13D699A9C9}" type="presParOf" srcId="{BBF3042D-C10A-4668-B967-B92659C086F9}" destId="{0C6AC7CD-D97F-42E0-AB9D-4226BC21D2B6}" srcOrd="3" destOrd="0" presId="urn:microsoft.com/office/officeart/2005/8/layout/list1"/>
    <dgm:cxn modelId="{6080FAD8-A960-4D12-A36F-753195E89849}" type="presParOf" srcId="{BBF3042D-C10A-4668-B967-B92659C086F9}" destId="{5E475BBD-65E6-40AA-946D-5D34D7FA8F19}" srcOrd="4" destOrd="0" presId="urn:microsoft.com/office/officeart/2005/8/layout/list1"/>
    <dgm:cxn modelId="{D7B07C09-A524-40E9-A9BC-2EDA4BD9FF21}" type="presParOf" srcId="{5E475BBD-65E6-40AA-946D-5D34D7FA8F19}" destId="{7DA1CA7B-C2CC-4884-92D5-9BFF41BB844B}" srcOrd="0" destOrd="0" presId="urn:microsoft.com/office/officeart/2005/8/layout/list1"/>
    <dgm:cxn modelId="{3159BB53-8F1D-451B-B04A-339433EF863A}" type="presParOf" srcId="{5E475BBD-65E6-40AA-946D-5D34D7FA8F19}" destId="{A32D0DEA-5ECE-4D57-869B-A8F0EE0A1D34}" srcOrd="1" destOrd="0" presId="urn:microsoft.com/office/officeart/2005/8/layout/list1"/>
    <dgm:cxn modelId="{261EDA14-A5A2-4CC7-AD6E-B503B9E93BA3}" type="presParOf" srcId="{BBF3042D-C10A-4668-B967-B92659C086F9}" destId="{505CBDD4-6C61-4CEA-B132-D54CEFEB0BBA}" srcOrd="5" destOrd="0" presId="urn:microsoft.com/office/officeart/2005/8/layout/list1"/>
    <dgm:cxn modelId="{9E28BE53-6D12-4727-920E-0ACAFB7A4C84}" type="presParOf" srcId="{BBF3042D-C10A-4668-B967-B92659C086F9}" destId="{B3F79B36-8663-4FEA-8815-9662920B3CA7}" srcOrd="6" destOrd="0" presId="urn:microsoft.com/office/officeart/2005/8/layout/list1"/>
    <dgm:cxn modelId="{044F5576-2826-49F1-B660-48A0FEFB5E81}" type="presParOf" srcId="{BBF3042D-C10A-4668-B967-B92659C086F9}" destId="{68A16FA0-C7E2-46B9-A43A-9A3CA845AFFB}" srcOrd="7" destOrd="0" presId="urn:microsoft.com/office/officeart/2005/8/layout/list1"/>
    <dgm:cxn modelId="{0537A5AD-B54B-4E49-8546-8D6541A1F9E9}" type="presParOf" srcId="{BBF3042D-C10A-4668-B967-B92659C086F9}" destId="{2EE705F5-DF35-4C01-9C30-A07F639BE552}" srcOrd="8" destOrd="0" presId="urn:microsoft.com/office/officeart/2005/8/layout/list1"/>
    <dgm:cxn modelId="{C8EBCC86-44B6-4F5B-B851-6C9C288F64FC}" type="presParOf" srcId="{2EE705F5-DF35-4C01-9C30-A07F639BE552}" destId="{041A5E16-9C97-4C03-9A55-4917EC9C2A6D}" srcOrd="0" destOrd="0" presId="urn:microsoft.com/office/officeart/2005/8/layout/list1"/>
    <dgm:cxn modelId="{07063571-972F-46E1-A5DB-97A644B2C0AF}" type="presParOf" srcId="{2EE705F5-DF35-4C01-9C30-A07F639BE552}" destId="{5F0FA881-45BD-44AA-857B-479C4FE83AA3}" srcOrd="1" destOrd="0" presId="urn:microsoft.com/office/officeart/2005/8/layout/list1"/>
    <dgm:cxn modelId="{1E284573-ADBE-4F0E-A3AA-5D6C8E8EBD93}" type="presParOf" srcId="{BBF3042D-C10A-4668-B967-B92659C086F9}" destId="{8C5254D4-1B0B-4A6A-9220-EDB38929DE32}" srcOrd="9" destOrd="0" presId="urn:microsoft.com/office/officeart/2005/8/layout/list1"/>
    <dgm:cxn modelId="{561FCE92-8871-4157-A127-83942A180A96}" type="presParOf" srcId="{BBF3042D-C10A-4668-B967-B92659C086F9}" destId="{F852E173-5536-45B7-B775-301E167BD183}"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C306698-82C4-43A5-B015-2890A53D5A7F}" type="doc">
      <dgm:prSet loTypeId="urn:microsoft.com/office/officeart/2005/8/layout/balance1" loCatId="relationship" qsTypeId="urn:microsoft.com/office/officeart/2005/8/quickstyle/simple1" qsCatId="simple" csTypeId="urn:microsoft.com/office/officeart/2005/8/colors/accent1_2" csCatId="accent1" phldr="1"/>
      <dgm:spPr/>
      <dgm:t>
        <a:bodyPr/>
        <a:lstStyle/>
        <a:p>
          <a:endParaRPr lang="en-US"/>
        </a:p>
      </dgm:t>
    </dgm:pt>
    <dgm:pt modelId="{2525FF37-B287-42C8-9B15-DB134958DBC4}">
      <dgm:prSet phldrT="[Text]"/>
      <dgm:spPr/>
      <dgm:t>
        <a:bodyPr/>
        <a:lstStyle/>
        <a:p>
          <a:r>
            <a:rPr lang="fa-IR" dirty="0">
              <a:solidFill>
                <a:srgbClr val="002060"/>
              </a:solidFill>
            </a:rPr>
            <a:t>احتمال خطر</a:t>
          </a:r>
          <a:endParaRPr lang="en-US" dirty="0">
            <a:solidFill>
              <a:srgbClr val="002060"/>
            </a:solidFill>
          </a:endParaRPr>
        </a:p>
      </dgm:t>
    </dgm:pt>
    <dgm:pt modelId="{E819806E-545F-4E33-B3EC-D82E97B8E47E}" type="parTrans" cxnId="{679F29F4-877D-4FA1-8A7A-13043295B12A}">
      <dgm:prSet/>
      <dgm:spPr/>
      <dgm:t>
        <a:bodyPr/>
        <a:lstStyle/>
        <a:p>
          <a:endParaRPr lang="en-US"/>
        </a:p>
      </dgm:t>
    </dgm:pt>
    <dgm:pt modelId="{4AA973AB-109D-4441-AE7F-74100E51D812}" type="sibTrans" cxnId="{679F29F4-877D-4FA1-8A7A-13043295B12A}">
      <dgm:prSet/>
      <dgm:spPr/>
      <dgm:t>
        <a:bodyPr/>
        <a:lstStyle/>
        <a:p>
          <a:endParaRPr lang="en-US"/>
        </a:p>
      </dgm:t>
    </dgm:pt>
    <dgm:pt modelId="{EC9B9EC7-6E69-44F7-9DB3-D199FDD3C61F}">
      <dgm:prSet phldrT="[Text]"/>
      <dgm:spPr/>
      <dgm:t>
        <a:bodyPr/>
        <a:lstStyle/>
        <a:p>
          <a:r>
            <a:rPr lang="fa-IR" dirty="0">
              <a:solidFill>
                <a:srgbClr val="002060"/>
              </a:solidFill>
            </a:rPr>
            <a:t>سود رسانی </a:t>
          </a:r>
          <a:endParaRPr lang="en-US" dirty="0">
            <a:solidFill>
              <a:srgbClr val="002060"/>
            </a:solidFill>
          </a:endParaRPr>
        </a:p>
      </dgm:t>
    </dgm:pt>
    <dgm:pt modelId="{9248CB9E-9B40-4977-B44C-9222330D2EA2}" type="parTrans" cxnId="{3497BF40-1E69-41FD-A820-C112B25E2E86}">
      <dgm:prSet/>
      <dgm:spPr/>
      <dgm:t>
        <a:bodyPr/>
        <a:lstStyle/>
        <a:p>
          <a:endParaRPr lang="en-US"/>
        </a:p>
      </dgm:t>
    </dgm:pt>
    <dgm:pt modelId="{0D8BFF60-DFE7-4B35-A3AE-A88DB2D45DF8}" type="sibTrans" cxnId="{3497BF40-1E69-41FD-A820-C112B25E2E86}">
      <dgm:prSet/>
      <dgm:spPr/>
      <dgm:t>
        <a:bodyPr/>
        <a:lstStyle/>
        <a:p>
          <a:endParaRPr lang="en-US"/>
        </a:p>
      </dgm:t>
    </dgm:pt>
    <dgm:pt modelId="{A861FC91-1F12-49F8-A7D5-6E131A2A9D9F}">
      <dgm:prSet phldrT="[Text]"/>
      <dgm:spPr/>
      <dgm:t>
        <a:bodyPr/>
        <a:lstStyle/>
        <a:p>
          <a:r>
            <a:rPr lang="en-US" dirty="0"/>
            <a:t>Benefit</a:t>
          </a:r>
        </a:p>
      </dgm:t>
    </dgm:pt>
    <dgm:pt modelId="{4FB560CB-4382-48D0-9443-B5C486159273}" type="sibTrans" cxnId="{4A7B32EF-28BA-46FD-A3E2-3C9DD84A6F50}">
      <dgm:prSet/>
      <dgm:spPr/>
      <dgm:t>
        <a:bodyPr/>
        <a:lstStyle/>
        <a:p>
          <a:endParaRPr lang="en-US"/>
        </a:p>
      </dgm:t>
    </dgm:pt>
    <dgm:pt modelId="{C0D17088-9D9A-4DF0-BE36-8F1941E47F13}" type="parTrans" cxnId="{4A7B32EF-28BA-46FD-A3E2-3C9DD84A6F50}">
      <dgm:prSet/>
      <dgm:spPr/>
      <dgm:t>
        <a:bodyPr/>
        <a:lstStyle/>
        <a:p>
          <a:endParaRPr lang="en-US"/>
        </a:p>
      </dgm:t>
    </dgm:pt>
    <dgm:pt modelId="{5DF199A5-602E-4AC7-B659-E5B0116D0814}">
      <dgm:prSet phldrT="[Text]"/>
      <dgm:spPr/>
      <dgm:t>
        <a:bodyPr/>
        <a:lstStyle/>
        <a:p>
          <a:r>
            <a:rPr lang="en-US" dirty="0"/>
            <a:t>Risk</a:t>
          </a:r>
        </a:p>
      </dgm:t>
    </dgm:pt>
    <dgm:pt modelId="{7EDA5DB7-1C37-4C19-804F-F60B543EC440}" type="sibTrans" cxnId="{2D39D12E-E50B-49A4-BF4F-5185C00CCEF9}">
      <dgm:prSet/>
      <dgm:spPr/>
      <dgm:t>
        <a:bodyPr/>
        <a:lstStyle/>
        <a:p>
          <a:endParaRPr lang="en-US"/>
        </a:p>
      </dgm:t>
    </dgm:pt>
    <dgm:pt modelId="{2090E1D7-0CCC-4CC4-909A-A7CAD0D32BDC}" type="parTrans" cxnId="{2D39D12E-E50B-49A4-BF4F-5185C00CCEF9}">
      <dgm:prSet/>
      <dgm:spPr/>
      <dgm:t>
        <a:bodyPr/>
        <a:lstStyle/>
        <a:p>
          <a:endParaRPr lang="en-US"/>
        </a:p>
      </dgm:t>
    </dgm:pt>
    <dgm:pt modelId="{037EBF06-8610-4D73-8E7E-57213333DE8F}" type="pres">
      <dgm:prSet presAssocID="{2C306698-82C4-43A5-B015-2890A53D5A7F}" presName="outerComposite" presStyleCnt="0">
        <dgm:presLayoutVars>
          <dgm:chMax val="2"/>
          <dgm:animLvl val="lvl"/>
          <dgm:resizeHandles val="exact"/>
        </dgm:presLayoutVars>
      </dgm:prSet>
      <dgm:spPr/>
      <dgm:t>
        <a:bodyPr/>
        <a:lstStyle/>
        <a:p>
          <a:pPr rtl="1"/>
          <a:endParaRPr lang="fa-IR"/>
        </a:p>
      </dgm:t>
    </dgm:pt>
    <dgm:pt modelId="{811103C2-232F-4E3C-A5CA-76E35AE57FE7}" type="pres">
      <dgm:prSet presAssocID="{2C306698-82C4-43A5-B015-2890A53D5A7F}" presName="dummyMaxCanvas" presStyleCnt="0"/>
      <dgm:spPr/>
    </dgm:pt>
    <dgm:pt modelId="{F345798B-FC17-4AA4-AA62-10D75A7132CB}" type="pres">
      <dgm:prSet presAssocID="{2C306698-82C4-43A5-B015-2890A53D5A7F}" presName="parentComposite" presStyleCnt="0"/>
      <dgm:spPr/>
    </dgm:pt>
    <dgm:pt modelId="{3C9DEFD4-A205-4504-9158-4547A1F99BB9}" type="pres">
      <dgm:prSet presAssocID="{2C306698-82C4-43A5-B015-2890A53D5A7F}" presName="parent1" presStyleLbl="alignAccFollowNode1" presStyleIdx="0" presStyleCnt="4" custLinFactNeighborX="-31971" custLinFactNeighborY="8859">
        <dgm:presLayoutVars>
          <dgm:chMax val="4"/>
        </dgm:presLayoutVars>
      </dgm:prSet>
      <dgm:spPr/>
      <dgm:t>
        <a:bodyPr/>
        <a:lstStyle/>
        <a:p>
          <a:pPr rtl="1"/>
          <a:endParaRPr lang="fa-IR"/>
        </a:p>
      </dgm:t>
    </dgm:pt>
    <dgm:pt modelId="{71E74309-9AA7-4BE3-BDD6-34DC6BD05A4A}" type="pres">
      <dgm:prSet presAssocID="{2C306698-82C4-43A5-B015-2890A53D5A7F}" presName="parent2" presStyleLbl="alignAccFollowNode1" presStyleIdx="1" presStyleCnt="4" custLinFactNeighborX="-689" custLinFactNeighborY="8859">
        <dgm:presLayoutVars>
          <dgm:chMax val="4"/>
        </dgm:presLayoutVars>
      </dgm:prSet>
      <dgm:spPr/>
      <dgm:t>
        <a:bodyPr/>
        <a:lstStyle/>
        <a:p>
          <a:pPr rtl="1"/>
          <a:endParaRPr lang="fa-IR"/>
        </a:p>
      </dgm:t>
    </dgm:pt>
    <dgm:pt modelId="{4ABF29FF-61EA-4E03-8DB9-22B452631061}" type="pres">
      <dgm:prSet presAssocID="{2C306698-82C4-43A5-B015-2890A53D5A7F}" presName="childrenComposite" presStyleCnt="0"/>
      <dgm:spPr/>
    </dgm:pt>
    <dgm:pt modelId="{4BDF64D2-C335-41FA-BF88-9845B66B702A}" type="pres">
      <dgm:prSet presAssocID="{2C306698-82C4-43A5-B015-2890A53D5A7F}" presName="dummyMaxCanvas_ChildArea" presStyleCnt="0"/>
      <dgm:spPr/>
    </dgm:pt>
    <dgm:pt modelId="{3C531243-3065-4D92-B784-C032371AFEFB}" type="pres">
      <dgm:prSet presAssocID="{2C306698-82C4-43A5-B015-2890A53D5A7F}" presName="fulcrum" presStyleLbl="alignAccFollowNode1" presStyleIdx="2" presStyleCnt="4" custLinFactNeighborX="-95630" custLinFactNeighborY="325"/>
      <dgm:spPr/>
    </dgm:pt>
    <dgm:pt modelId="{52473BE3-A7B5-4A41-B8F4-DB47B423519F}" type="pres">
      <dgm:prSet presAssocID="{2C306698-82C4-43A5-B015-2890A53D5A7F}" presName="balance_11" presStyleLbl="alignAccFollowNode1" presStyleIdx="3" presStyleCnt="4" custScaleX="128642" custScaleY="108186">
        <dgm:presLayoutVars>
          <dgm:bulletEnabled val="1"/>
        </dgm:presLayoutVars>
      </dgm:prSet>
      <dgm:spPr/>
    </dgm:pt>
    <dgm:pt modelId="{42DF2777-9C98-4653-B55D-C9BE6D2D4093}" type="pres">
      <dgm:prSet presAssocID="{2C306698-82C4-43A5-B015-2890A53D5A7F}" presName="left_11_1" presStyleLbl="node1" presStyleIdx="0" presStyleCnt="2" custLinFactNeighborX="-31971" custLinFactNeighborY="757">
        <dgm:presLayoutVars>
          <dgm:bulletEnabled val="1"/>
        </dgm:presLayoutVars>
      </dgm:prSet>
      <dgm:spPr/>
      <dgm:t>
        <a:bodyPr/>
        <a:lstStyle/>
        <a:p>
          <a:pPr rtl="1"/>
          <a:endParaRPr lang="fa-IR"/>
        </a:p>
      </dgm:t>
    </dgm:pt>
    <dgm:pt modelId="{E9C6D5F0-CC47-4C4C-915E-1B1B7DA921C5}" type="pres">
      <dgm:prSet presAssocID="{2C306698-82C4-43A5-B015-2890A53D5A7F}" presName="right_11_1" presStyleLbl="node1" presStyleIdx="1" presStyleCnt="2">
        <dgm:presLayoutVars>
          <dgm:bulletEnabled val="1"/>
        </dgm:presLayoutVars>
      </dgm:prSet>
      <dgm:spPr/>
      <dgm:t>
        <a:bodyPr/>
        <a:lstStyle/>
        <a:p>
          <a:pPr rtl="1"/>
          <a:endParaRPr lang="fa-IR"/>
        </a:p>
      </dgm:t>
    </dgm:pt>
  </dgm:ptLst>
  <dgm:cxnLst>
    <dgm:cxn modelId="{E4C7B688-57CB-4D8C-BA78-2FE255F124EE}" type="presOf" srcId="{5DF199A5-602E-4AC7-B659-E5B0116D0814}" destId="{3C9DEFD4-A205-4504-9158-4547A1F99BB9}" srcOrd="0" destOrd="0" presId="urn:microsoft.com/office/officeart/2005/8/layout/balance1"/>
    <dgm:cxn modelId="{3497BF40-1E69-41FD-A820-C112B25E2E86}" srcId="{A861FC91-1F12-49F8-A7D5-6E131A2A9D9F}" destId="{EC9B9EC7-6E69-44F7-9DB3-D199FDD3C61F}" srcOrd="0" destOrd="0" parTransId="{9248CB9E-9B40-4977-B44C-9222330D2EA2}" sibTransId="{0D8BFF60-DFE7-4B35-A3AE-A88DB2D45DF8}"/>
    <dgm:cxn modelId="{679F29F4-877D-4FA1-8A7A-13043295B12A}" srcId="{5DF199A5-602E-4AC7-B659-E5B0116D0814}" destId="{2525FF37-B287-42C8-9B15-DB134958DBC4}" srcOrd="0" destOrd="0" parTransId="{E819806E-545F-4E33-B3EC-D82E97B8E47E}" sibTransId="{4AA973AB-109D-4441-AE7F-74100E51D812}"/>
    <dgm:cxn modelId="{FF9B1342-7576-47E0-B2FB-7104008787D4}" type="presOf" srcId="{2525FF37-B287-42C8-9B15-DB134958DBC4}" destId="{42DF2777-9C98-4653-B55D-C9BE6D2D4093}" srcOrd="0" destOrd="0" presId="urn:microsoft.com/office/officeart/2005/8/layout/balance1"/>
    <dgm:cxn modelId="{4A7B32EF-28BA-46FD-A3E2-3C9DD84A6F50}" srcId="{2C306698-82C4-43A5-B015-2890A53D5A7F}" destId="{A861FC91-1F12-49F8-A7D5-6E131A2A9D9F}" srcOrd="1" destOrd="0" parTransId="{C0D17088-9D9A-4DF0-BE36-8F1941E47F13}" sibTransId="{4FB560CB-4382-48D0-9443-B5C486159273}"/>
    <dgm:cxn modelId="{2D39D12E-E50B-49A4-BF4F-5185C00CCEF9}" srcId="{2C306698-82C4-43A5-B015-2890A53D5A7F}" destId="{5DF199A5-602E-4AC7-B659-E5B0116D0814}" srcOrd="0" destOrd="0" parTransId="{2090E1D7-0CCC-4CC4-909A-A7CAD0D32BDC}" sibTransId="{7EDA5DB7-1C37-4C19-804F-F60B543EC440}"/>
    <dgm:cxn modelId="{E71835E6-DB90-4D17-A3B3-D459FFEE5205}" type="presOf" srcId="{EC9B9EC7-6E69-44F7-9DB3-D199FDD3C61F}" destId="{E9C6D5F0-CC47-4C4C-915E-1B1B7DA921C5}" srcOrd="0" destOrd="0" presId="urn:microsoft.com/office/officeart/2005/8/layout/balance1"/>
    <dgm:cxn modelId="{A1776CE3-6FE4-4448-A7C3-E2C04AFB87E9}" type="presOf" srcId="{A861FC91-1F12-49F8-A7D5-6E131A2A9D9F}" destId="{71E74309-9AA7-4BE3-BDD6-34DC6BD05A4A}" srcOrd="0" destOrd="0" presId="urn:microsoft.com/office/officeart/2005/8/layout/balance1"/>
    <dgm:cxn modelId="{BE070962-B9E3-414F-9C28-12776DA93ADE}" type="presOf" srcId="{2C306698-82C4-43A5-B015-2890A53D5A7F}" destId="{037EBF06-8610-4D73-8E7E-57213333DE8F}" srcOrd="0" destOrd="0" presId="urn:microsoft.com/office/officeart/2005/8/layout/balance1"/>
    <dgm:cxn modelId="{2D938BFD-228A-4B13-BBA2-45A021E71334}" type="presParOf" srcId="{037EBF06-8610-4D73-8E7E-57213333DE8F}" destId="{811103C2-232F-4E3C-A5CA-76E35AE57FE7}" srcOrd="0" destOrd="0" presId="urn:microsoft.com/office/officeart/2005/8/layout/balance1"/>
    <dgm:cxn modelId="{A6E1A3C6-970E-4372-982B-FAE0D7E1FF2C}" type="presParOf" srcId="{037EBF06-8610-4D73-8E7E-57213333DE8F}" destId="{F345798B-FC17-4AA4-AA62-10D75A7132CB}" srcOrd="1" destOrd="0" presId="urn:microsoft.com/office/officeart/2005/8/layout/balance1"/>
    <dgm:cxn modelId="{D265F1D5-70C4-4E33-9EE5-2391B53606C3}" type="presParOf" srcId="{F345798B-FC17-4AA4-AA62-10D75A7132CB}" destId="{3C9DEFD4-A205-4504-9158-4547A1F99BB9}" srcOrd="0" destOrd="0" presId="urn:microsoft.com/office/officeart/2005/8/layout/balance1"/>
    <dgm:cxn modelId="{E2E4F8AA-162E-4970-A9E6-8814C55B0490}" type="presParOf" srcId="{F345798B-FC17-4AA4-AA62-10D75A7132CB}" destId="{71E74309-9AA7-4BE3-BDD6-34DC6BD05A4A}" srcOrd="1" destOrd="0" presId="urn:microsoft.com/office/officeart/2005/8/layout/balance1"/>
    <dgm:cxn modelId="{1929489F-4963-48C0-AB6B-544E0F78CE1E}" type="presParOf" srcId="{037EBF06-8610-4D73-8E7E-57213333DE8F}" destId="{4ABF29FF-61EA-4E03-8DB9-22B452631061}" srcOrd="2" destOrd="0" presId="urn:microsoft.com/office/officeart/2005/8/layout/balance1"/>
    <dgm:cxn modelId="{E0DD2727-6B9A-4190-8328-43521261D5DE}" type="presParOf" srcId="{4ABF29FF-61EA-4E03-8DB9-22B452631061}" destId="{4BDF64D2-C335-41FA-BF88-9845B66B702A}" srcOrd="0" destOrd="0" presId="urn:microsoft.com/office/officeart/2005/8/layout/balance1"/>
    <dgm:cxn modelId="{EDF4544E-EAB2-4522-9C0F-560F210A2F7C}" type="presParOf" srcId="{4ABF29FF-61EA-4E03-8DB9-22B452631061}" destId="{3C531243-3065-4D92-B784-C032371AFEFB}" srcOrd="1" destOrd="0" presId="urn:microsoft.com/office/officeart/2005/8/layout/balance1"/>
    <dgm:cxn modelId="{55C456C5-F1A8-4453-9CBF-F2EDB7155D4C}" type="presParOf" srcId="{4ABF29FF-61EA-4E03-8DB9-22B452631061}" destId="{52473BE3-A7B5-4A41-B8F4-DB47B423519F}" srcOrd="2" destOrd="0" presId="urn:microsoft.com/office/officeart/2005/8/layout/balance1"/>
    <dgm:cxn modelId="{782FCD99-0D23-4298-9398-2EE9C81C228D}" type="presParOf" srcId="{4ABF29FF-61EA-4E03-8DB9-22B452631061}" destId="{42DF2777-9C98-4653-B55D-C9BE6D2D4093}" srcOrd="3" destOrd="0" presId="urn:microsoft.com/office/officeart/2005/8/layout/balance1"/>
    <dgm:cxn modelId="{341F228E-B0E8-4EEA-8583-47C2F8833AD2}" type="presParOf" srcId="{4ABF29FF-61EA-4E03-8DB9-22B452631061}" destId="{E9C6D5F0-CC47-4C4C-915E-1B1B7DA921C5}" srcOrd="4"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D18A94-D71E-407C-9C86-F3EC8858B5BE}">
      <dsp:nvSpPr>
        <dsp:cNvPr id="0" name=""/>
        <dsp:cNvSpPr/>
      </dsp:nvSpPr>
      <dsp:spPr>
        <a:xfrm>
          <a:off x="0" y="342358"/>
          <a:ext cx="8305800" cy="655200"/>
        </a:xfrm>
        <a:prstGeom prst="rect">
          <a:avLst/>
        </a:prstGeom>
        <a:gradFill flip="none" rotWithShape="1">
          <a:gsLst>
            <a:gs pos="0">
              <a:srgbClr val="00B0F0"/>
            </a:gs>
            <a:gs pos="25000">
              <a:srgbClr val="21D6E0"/>
            </a:gs>
            <a:gs pos="75000">
              <a:srgbClr val="0087E6"/>
            </a:gs>
            <a:gs pos="100000">
              <a:srgbClr val="005CBF"/>
            </a:gs>
          </a:gsLst>
          <a:lin ang="5400000" scaled="0"/>
          <a:tileRect/>
        </a:gradFill>
        <a:ln w="12700" cap="flat" cmpd="sng" algn="ctr">
          <a:solidFill>
            <a:schemeClr val="accent1">
              <a:hueOff val="0"/>
              <a:satOff val="0"/>
              <a:lumOff val="0"/>
              <a:alphaOff val="0"/>
            </a:schemeClr>
          </a:solidFill>
          <a:prstDash val="solid"/>
          <a:miter lim="800000"/>
        </a:ln>
        <a:effectLst>
          <a:innerShdw blurRad="63500" dist="50800" dir="8100000">
            <a:srgbClr val="0070C0">
              <a:alpha val="50000"/>
            </a:srgbClr>
          </a:innerShdw>
        </a:effectLst>
      </dsp:spPr>
      <dsp:style>
        <a:lnRef idx="2">
          <a:scrgbClr r="0" g="0" b="0"/>
        </a:lnRef>
        <a:fillRef idx="1">
          <a:scrgbClr r="0" g="0" b="0"/>
        </a:fillRef>
        <a:effectRef idx="0">
          <a:scrgbClr r="0" g="0" b="0"/>
        </a:effectRef>
        <a:fontRef idx="minor"/>
      </dsp:style>
    </dsp:sp>
    <dsp:sp modelId="{9EC55D94-801D-42DC-8064-DB3A1D69B7E6}">
      <dsp:nvSpPr>
        <dsp:cNvPr id="0" name=""/>
        <dsp:cNvSpPr/>
      </dsp:nvSpPr>
      <dsp:spPr>
        <a:xfrm>
          <a:off x="415290" y="55499"/>
          <a:ext cx="7709094" cy="767520"/>
        </a:xfrm>
        <a:prstGeom prst="roundRect">
          <a:avLst/>
        </a:prstGeom>
        <a:solidFill>
          <a:srgbClr val="002060"/>
        </a:solidFill>
        <a:ln w="12700" cap="flat" cmpd="sng" algn="ctr">
          <a:solidFill>
            <a:srgbClr val="7030A0"/>
          </a:solidFill>
          <a:prstDash val="solid"/>
          <a:miter lim="800000"/>
        </a:ln>
        <a:effectLst>
          <a:outerShdw blurRad="50800" dist="50800" dir="5400000" algn="ctr" rotWithShape="0">
            <a:srgbClr val="9933FF"/>
          </a:outerShdw>
        </a:effectLst>
        <a:scene3d>
          <a:camera prst="orthographicFront"/>
          <a:lightRig rig="threePt" dir="t"/>
        </a:scene3d>
        <a:sp3d contourW="12700">
          <a:contourClr>
            <a:srgbClr val="808000"/>
          </a:contourClr>
        </a:sp3d>
      </dsp:spPr>
      <dsp:style>
        <a:lnRef idx="2">
          <a:scrgbClr r="0" g="0" b="0"/>
        </a:lnRef>
        <a:fillRef idx="1">
          <a:scrgbClr r="0" g="0" b="0"/>
        </a:fillRef>
        <a:effectRef idx="0">
          <a:scrgbClr r="0" g="0" b="0"/>
        </a:effectRef>
        <a:fontRef idx="minor">
          <a:schemeClr val="lt1"/>
        </a:fontRef>
      </dsp:style>
      <dsp:txBody>
        <a:bodyPr spcFirstLastPara="0" vert="horz" wrap="square" lIns="219758" tIns="0" rIns="219758" bIns="0" numCol="1" spcCol="1270" anchor="ctr" anchorCtr="0">
          <a:noAutofit/>
        </a:bodyPr>
        <a:lstStyle/>
        <a:p>
          <a:pPr lvl="0" algn="l" defTabSz="1244600">
            <a:lnSpc>
              <a:spcPct val="90000"/>
            </a:lnSpc>
            <a:spcBef>
              <a:spcPct val="0"/>
            </a:spcBef>
            <a:spcAft>
              <a:spcPct val="35000"/>
            </a:spcAft>
          </a:pPr>
          <a:r>
            <a:rPr lang="en-US" sz="2800" kern="1200" dirty="0">
              <a:solidFill>
                <a:srgbClr val="FF9900"/>
              </a:solidFill>
            </a:rPr>
            <a:t>  Autonomy &amp; Confidentiality and Respect</a:t>
          </a:r>
        </a:p>
      </dsp:txBody>
      <dsp:txXfrm>
        <a:off x="452757" y="92966"/>
        <a:ext cx="7634160" cy="692586"/>
      </dsp:txXfrm>
    </dsp:sp>
    <dsp:sp modelId="{B3F79B36-8663-4FEA-8815-9662920B3CA7}">
      <dsp:nvSpPr>
        <dsp:cNvPr id="0" name=""/>
        <dsp:cNvSpPr/>
      </dsp:nvSpPr>
      <dsp:spPr>
        <a:xfrm>
          <a:off x="0" y="1521718"/>
          <a:ext cx="8305800" cy="655200"/>
        </a:xfrm>
        <a:prstGeom prst="rect">
          <a:avLst/>
        </a:prstGeom>
        <a:gradFill flip="none" rotWithShape="1">
          <a:gsLst>
            <a:gs pos="0">
              <a:srgbClr val="00B0F0"/>
            </a:gs>
            <a:gs pos="25000">
              <a:srgbClr val="21D6E0"/>
            </a:gs>
            <a:gs pos="75000">
              <a:srgbClr val="0087E6"/>
            </a:gs>
            <a:gs pos="100000">
              <a:srgbClr val="005CBF"/>
            </a:gs>
          </a:gsLst>
          <a:lin ang="5400000" scaled="0"/>
          <a:tileRect/>
        </a:gradFill>
        <a:ln w="12700" cap="flat" cmpd="sng" algn="ctr">
          <a:solidFill>
            <a:schemeClr val="accent1">
              <a:hueOff val="0"/>
              <a:satOff val="0"/>
              <a:lumOff val="0"/>
              <a:alphaOff val="0"/>
            </a:schemeClr>
          </a:solidFill>
          <a:prstDash val="solid"/>
          <a:miter lim="800000"/>
        </a:ln>
        <a:effectLst>
          <a:innerShdw blurRad="63500" dist="50800" dir="8100000">
            <a:srgbClr val="0070C0">
              <a:alpha val="50000"/>
            </a:srgbClr>
          </a:innerShdw>
        </a:effectLst>
      </dsp:spPr>
      <dsp:style>
        <a:lnRef idx="2">
          <a:scrgbClr r="0" g="0" b="0"/>
        </a:lnRef>
        <a:fillRef idx="1">
          <a:scrgbClr r="0" g="0" b="0"/>
        </a:fillRef>
        <a:effectRef idx="0">
          <a:scrgbClr r="0" g="0" b="0"/>
        </a:effectRef>
        <a:fontRef idx="minor"/>
      </dsp:style>
    </dsp:sp>
    <dsp:sp modelId="{A32D0DEA-5ECE-4D57-869B-A8F0EE0A1D34}">
      <dsp:nvSpPr>
        <dsp:cNvPr id="0" name=""/>
        <dsp:cNvSpPr/>
      </dsp:nvSpPr>
      <dsp:spPr>
        <a:xfrm>
          <a:off x="415290" y="1234859"/>
          <a:ext cx="7709094" cy="767520"/>
        </a:xfrm>
        <a:prstGeom prst="roundRect">
          <a:avLst/>
        </a:prstGeom>
        <a:solidFill>
          <a:srgbClr val="002060"/>
        </a:solidFill>
        <a:ln w="12700" cap="flat" cmpd="sng" algn="ctr">
          <a:solidFill>
            <a:srgbClr val="7030A0"/>
          </a:solidFill>
          <a:prstDash val="solid"/>
          <a:miter lim="800000"/>
        </a:ln>
        <a:effectLst>
          <a:outerShdw blurRad="50800" dist="50800" dir="5400000" algn="ctr" rotWithShape="0">
            <a:srgbClr val="9933FF"/>
          </a:outerShdw>
        </a:effectLst>
        <a:scene3d>
          <a:camera prst="orthographicFront"/>
          <a:lightRig rig="threePt" dir="t"/>
        </a:scene3d>
        <a:sp3d contourW="12700">
          <a:contourClr>
            <a:srgbClr val="808000"/>
          </a:contourClr>
        </a:sp3d>
      </dsp:spPr>
      <dsp:style>
        <a:lnRef idx="2">
          <a:scrgbClr r="0" g="0" b="0"/>
        </a:lnRef>
        <a:fillRef idx="1">
          <a:scrgbClr r="0" g="0" b="0"/>
        </a:fillRef>
        <a:effectRef idx="0">
          <a:scrgbClr r="0" g="0" b="0"/>
        </a:effectRef>
        <a:fontRef idx="minor">
          <a:schemeClr val="lt1"/>
        </a:fontRef>
      </dsp:style>
      <dsp:txBody>
        <a:bodyPr spcFirstLastPara="0" vert="horz" wrap="square" lIns="219758" tIns="0" rIns="219758" bIns="0" numCol="1" spcCol="1270" anchor="ctr" anchorCtr="0">
          <a:noAutofit/>
        </a:bodyPr>
        <a:lstStyle/>
        <a:p>
          <a:pPr lvl="0" algn="l" defTabSz="1244600">
            <a:lnSpc>
              <a:spcPct val="90000"/>
            </a:lnSpc>
            <a:spcBef>
              <a:spcPct val="0"/>
            </a:spcBef>
            <a:spcAft>
              <a:spcPct val="35000"/>
            </a:spcAft>
          </a:pPr>
          <a:r>
            <a:rPr lang="en-US" sz="2800" kern="1200" dirty="0">
              <a:solidFill>
                <a:srgbClr val="FF9900"/>
              </a:solidFill>
            </a:rPr>
            <a:t>  Beneficence - Do good</a:t>
          </a:r>
        </a:p>
      </dsp:txBody>
      <dsp:txXfrm>
        <a:off x="452757" y="1272326"/>
        <a:ext cx="7634160" cy="692586"/>
      </dsp:txXfrm>
    </dsp:sp>
    <dsp:sp modelId="{F852E173-5536-45B7-B775-301E167BD183}">
      <dsp:nvSpPr>
        <dsp:cNvPr id="0" name=""/>
        <dsp:cNvSpPr/>
      </dsp:nvSpPr>
      <dsp:spPr>
        <a:xfrm>
          <a:off x="0" y="2701078"/>
          <a:ext cx="8305800" cy="655200"/>
        </a:xfrm>
        <a:prstGeom prst="rect">
          <a:avLst/>
        </a:prstGeom>
        <a:gradFill flip="none" rotWithShape="1">
          <a:gsLst>
            <a:gs pos="0">
              <a:srgbClr val="00B0F0"/>
            </a:gs>
            <a:gs pos="25000">
              <a:srgbClr val="21D6E0"/>
            </a:gs>
            <a:gs pos="75000">
              <a:srgbClr val="0087E6"/>
            </a:gs>
            <a:gs pos="100000">
              <a:srgbClr val="005CBF"/>
            </a:gs>
          </a:gsLst>
          <a:lin ang="5400000" scaled="0"/>
          <a:tileRect/>
        </a:gradFill>
        <a:ln w="12700" cap="flat" cmpd="sng" algn="ctr">
          <a:solidFill>
            <a:schemeClr val="accent1">
              <a:hueOff val="0"/>
              <a:satOff val="0"/>
              <a:lumOff val="0"/>
              <a:alphaOff val="0"/>
            </a:schemeClr>
          </a:solidFill>
          <a:prstDash val="solid"/>
          <a:miter lim="800000"/>
        </a:ln>
        <a:effectLst>
          <a:innerShdw blurRad="63500" dist="50800" dir="8100000">
            <a:srgbClr val="0070C0">
              <a:alpha val="50000"/>
            </a:srgbClr>
          </a:innerShdw>
        </a:effectLst>
      </dsp:spPr>
      <dsp:style>
        <a:lnRef idx="2">
          <a:scrgbClr r="0" g="0" b="0"/>
        </a:lnRef>
        <a:fillRef idx="1">
          <a:scrgbClr r="0" g="0" b="0"/>
        </a:fillRef>
        <a:effectRef idx="0">
          <a:scrgbClr r="0" g="0" b="0"/>
        </a:effectRef>
        <a:fontRef idx="minor"/>
      </dsp:style>
    </dsp:sp>
    <dsp:sp modelId="{5F0FA881-45BD-44AA-857B-479C4FE83AA3}">
      <dsp:nvSpPr>
        <dsp:cNvPr id="0" name=""/>
        <dsp:cNvSpPr/>
      </dsp:nvSpPr>
      <dsp:spPr>
        <a:xfrm>
          <a:off x="415290" y="2414219"/>
          <a:ext cx="7709094" cy="767520"/>
        </a:xfrm>
        <a:prstGeom prst="roundRect">
          <a:avLst/>
        </a:prstGeom>
        <a:solidFill>
          <a:srgbClr val="002060"/>
        </a:solidFill>
        <a:ln w="12700" cap="flat" cmpd="sng" algn="ctr">
          <a:solidFill>
            <a:srgbClr val="7030A0"/>
          </a:solidFill>
          <a:prstDash val="solid"/>
          <a:miter lim="800000"/>
        </a:ln>
        <a:effectLst>
          <a:outerShdw blurRad="50800" dist="50800" dir="5400000" algn="ctr" rotWithShape="0">
            <a:srgbClr val="9933FF"/>
          </a:outerShdw>
        </a:effectLst>
        <a:scene3d>
          <a:camera prst="orthographicFront"/>
          <a:lightRig rig="threePt" dir="t"/>
        </a:scene3d>
        <a:sp3d contourW="12700">
          <a:contourClr>
            <a:srgbClr val="808000"/>
          </a:contourClr>
        </a:sp3d>
      </dsp:spPr>
      <dsp:style>
        <a:lnRef idx="2">
          <a:scrgbClr r="0" g="0" b="0"/>
        </a:lnRef>
        <a:fillRef idx="1">
          <a:scrgbClr r="0" g="0" b="0"/>
        </a:fillRef>
        <a:effectRef idx="0">
          <a:scrgbClr r="0" g="0" b="0"/>
        </a:effectRef>
        <a:fontRef idx="minor">
          <a:schemeClr val="lt1"/>
        </a:fontRef>
      </dsp:style>
      <dsp:txBody>
        <a:bodyPr spcFirstLastPara="0" vert="horz" wrap="square" lIns="219758" tIns="0" rIns="219758" bIns="0" numCol="1" spcCol="1270" anchor="ctr" anchorCtr="0">
          <a:noAutofit/>
        </a:bodyPr>
        <a:lstStyle/>
        <a:p>
          <a:pPr lvl="0" algn="l" defTabSz="1244600">
            <a:lnSpc>
              <a:spcPct val="90000"/>
            </a:lnSpc>
            <a:spcBef>
              <a:spcPct val="0"/>
            </a:spcBef>
            <a:spcAft>
              <a:spcPct val="35000"/>
            </a:spcAft>
          </a:pPr>
          <a:r>
            <a:rPr lang="en-US" sz="2800" kern="1200" dirty="0">
              <a:solidFill>
                <a:srgbClr val="FF9900"/>
              </a:solidFill>
            </a:rPr>
            <a:t>  Do no harm – Non-maleficent</a:t>
          </a:r>
        </a:p>
      </dsp:txBody>
      <dsp:txXfrm>
        <a:off x="452757" y="2451686"/>
        <a:ext cx="7634160" cy="692586"/>
      </dsp:txXfrm>
    </dsp:sp>
    <dsp:sp modelId="{4770CDCF-C1CC-4D98-8EA2-5FD70BFBE47A}">
      <dsp:nvSpPr>
        <dsp:cNvPr id="0" name=""/>
        <dsp:cNvSpPr/>
      </dsp:nvSpPr>
      <dsp:spPr>
        <a:xfrm>
          <a:off x="0" y="3880438"/>
          <a:ext cx="8305800" cy="655200"/>
        </a:xfrm>
        <a:prstGeom prst="rect">
          <a:avLst/>
        </a:prstGeom>
        <a:gradFill flip="none" rotWithShape="1">
          <a:gsLst>
            <a:gs pos="0">
              <a:srgbClr val="00B0F0"/>
            </a:gs>
            <a:gs pos="25000">
              <a:srgbClr val="21D6E0"/>
            </a:gs>
            <a:gs pos="75000">
              <a:srgbClr val="0087E6"/>
            </a:gs>
            <a:gs pos="100000">
              <a:srgbClr val="005CBF"/>
            </a:gs>
          </a:gsLst>
          <a:lin ang="5400000" scaled="0"/>
          <a:tileRect/>
        </a:gradFill>
        <a:ln w="12700" cap="flat" cmpd="sng" algn="ctr">
          <a:solidFill>
            <a:schemeClr val="accent1">
              <a:hueOff val="0"/>
              <a:satOff val="0"/>
              <a:lumOff val="0"/>
              <a:alphaOff val="0"/>
            </a:schemeClr>
          </a:solidFill>
          <a:prstDash val="solid"/>
          <a:miter lim="800000"/>
        </a:ln>
        <a:effectLst>
          <a:innerShdw blurRad="63500" dist="50800" dir="8100000">
            <a:srgbClr val="0070C0">
              <a:alpha val="50000"/>
            </a:srgbClr>
          </a:innerShdw>
        </a:effectLst>
      </dsp:spPr>
      <dsp:style>
        <a:lnRef idx="2">
          <a:scrgbClr r="0" g="0" b="0"/>
        </a:lnRef>
        <a:fillRef idx="1">
          <a:scrgbClr r="0" g="0" b="0"/>
        </a:fillRef>
        <a:effectRef idx="0">
          <a:scrgbClr r="0" g="0" b="0"/>
        </a:effectRef>
        <a:fontRef idx="minor"/>
      </dsp:style>
    </dsp:sp>
    <dsp:sp modelId="{BEA351DB-386F-4813-BFA4-8C571E996AC7}">
      <dsp:nvSpPr>
        <dsp:cNvPr id="0" name=""/>
        <dsp:cNvSpPr/>
      </dsp:nvSpPr>
      <dsp:spPr>
        <a:xfrm>
          <a:off x="415290" y="3593580"/>
          <a:ext cx="7709094" cy="767520"/>
        </a:xfrm>
        <a:prstGeom prst="roundRect">
          <a:avLst/>
        </a:prstGeom>
        <a:solidFill>
          <a:srgbClr val="002060"/>
        </a:solidFill>
        <a:ln w="12700" cap="flat" cmpd="sng" algn="ctr">
          <a:solidFill>
            <a:srgbClr val="7030A0"/>
          </a:solidFill>
          <a:prstDash val="solid"/>
          <a:miter lim="800000"/>
        </a:ln>
        <a:effectLst>
          <a:outerShdw blurRad="50800" dist="50800" dir="5400000" algn="ctr" rotWithShape="0">
            <a:srgbClr val="9933FF"/>
          </a:outerShdw>
        </a:effectLst>
        <a:scene3d>
          <a:camera prst="orthographicFront"/>
          <a:lightRig rig="threePt" dir="t"/>
        </a:scene3d>
        <a:sp3d contourW="12700">
          <a:contourClr>
            <a:srgbClr val="808000"/>
          </a:contourClr>
        </a:sp3d>
      </dsp:spPr>
      <dsp:style>
        <a:lnRef idx="2">
          <a:scrgbClr r="0" g="0" b="0"/>
        </a:lnRef>
        <a:fillRef idx="1">
          <a:scrgbClr r="0" g="0" b="0"/>
        </a:fillRef>
        <a:effectRef idx="0">
          <a:scrgbClr r="0" g="0" b="0"/>
        </a:effectRef>
        <a:fontRef idx="minor">
          <a:schemeClr val="lt1"/>
        </a:fontRef>
      </dsp:style>
      <dsp:txBody>
        <a:bodyPr spcFirstLastPara="0" vert="horz" wrap="square" lIns="219758" tIns="0" rIns="219758" bIns="0" numCol="1" spcCol="1270" anchor="ctr" anchorCtr="0">
          <a:noAutofit/>
        </a:bodyPr>
        <a:lstStyle/>
        <a:p>
          <a:pPr lvl="0" algn="l" defTabSz="1244600">
            <a:lnSpc>
              <a:spcPct val="90000"/>
            </a:lnSpc>
            <a:spcBef>
              <a:spcPct val="0"/>
            </a:spcBef>
            <a:spcAft>
              <a:spcPct val="35000"/>
            </a:spcAft>
          </a:pPr>
          <a:r>
            <a:rPr lang="en-US" sz="2800" kern="1200" dirty="0">
              <a:solidFill>
                <a:srgbClr val="FF9900"/>
              </a:solidFill>
            </a:rPr>
            <a:t>  Truthfulness - whole truth</a:t>
          </a:r>
        </a:p>
      </dsp:txBody>
      <dsp:txXfrm>
        <a:off x="452757" y="3631047"/>
        <a:ext cx="7634160" cy="692586"/>
      </dsp:txXfrm>
    </dsp:sp>
    <dsp:sp modelId="{4D42242D-4772-4798-9FD7-1544B6D6CCA9}">
      <dsp:nvSpPr>
        <dsp:cNvPr id="0" name=""/>
        <dsp:cNvSpPr/>
      </dsp:nvSpPr>
      <dsp:spPr>
        <a:xfrm>
          <a:off x="0" y="5059800"/>
          <a:ext cx="8305800" cy="655200"/>
        </a:xfrm>
        <a:prstGeom prst="rect">
          <a:avLst/>
        </a:prstGeom>
        <a:gradFill flip="none" rotWithShape="1">
          <a:gsLst>
            <a:gs pos="0">
              <a:srgbClr val="00B0F0"/>
            </a:gs>
            <a:gs pos="25000">
              <a:srgbClr val="21D6E0"/>
            </a:gs>
            <a:gs pos="75000">
              <a:srgbClr val="0087E6"/>
            </a:gs>
            <a:gs pos="100000">
              <a:srgbClr val="005CBF"/>
            </a:gs>
          </a:gsLst>
          <a:lin ang="5400000" scaled="0"/>
          <a:tileRect/>
        </a:gradFill>
        <a:ln w="12700" cap="flat" cmpd="sng" algn="ctr">
          <a:solidFill>
            <a:schemeClr val="accent1">
              <a:hueOff val="0"/>
              <a:satOff val="0"/>
              <a:lumOff val="0"/>
              <a:alphaOff val="0"/>
            </a:schemeClr>
          </a:solidFill>
          <a:prstDash val="solid"/>
          <a:miter lim="800000"/>
        </a:ln>
        <a:effectLst>
          <a:innerShdw blurRad="63500" dist="50800" dir="8100000">
            <a:srgbClr val="0070C0">
              <a:alpha val="50000"/>
            </a:srgbClr>
          </a:innerShdw>
        </a:effectLst>
      </dsp:spPr>
      <dsp:style>
        <a:lnRef idx="2">
          <a:scrgbClr r="0" g="0" b="0"/>
        </a:lnRef>
        <a:fillRef idx="1">
          <a:scrgbClr r="0" g="0" b="0"/>
        </a:fillRef>
        <a:effectRef idx="0">
          <a:scrgbClr r="0" g="0" b="0"/>
        </a:effectRef>
        <a:fontRef idx="minor"/>
      </dsp:style>
    </dsp:sp>
    <dsp:sp modelId="{EA707C30-9E51-4176-B135-C9EDF7DABB90}">
      <dsp:nvSpPr>
        <dsp:cNvPr id="0" name=""/>
        <dsp:cNvSpPr/>
      </dsp:nvSpPr>
      <dsp:spPr>
        <a:xfrm>
          <a:off x="415290" y="4772939"/>
          <a:ext cx="7709094" cy="767520"/>
        </a:xfrm>
        <a:prstGeom prst="roundRect">
          <a:avLst/>
        </a:prstGeom>
        <a:solidFill>
          <a:srgbClr val="002060"/>
        </a:solidFill>
        <a:ln w="12700" cap="flat" cmpd="sng" algn="ctr">
          <a:solidFill>
            <a:srgbClr val="7030A0"/>
          </a:solidFill>
          <a:prstDash val="solid"/>
          <a:miter lim="800000"/>
        </a:ln>
        <a:effectLst>
          <a:outerShdw blurRad="50800" dist="50800" dir="5400000" algn="ctr" rotWithShape="0">
            <a:srgbClr val="9933FF"/>
          </a:outerShdw>
        </a:effectLst>
        <a:scene3d>
          <a:camera prst="orthographicFront"/>
          <a:lightRig rig="threePt" dir="t"/>
        </a:scene3d>
        <a:sp3d contourW="12700">
          <a:contourClr>
            <a:srgbClr val="808000"/>
          </a:contourClr>
        </a:sp3d>
      </dsp:spPr>
      <dsp:style>
        <a:lnRef idx="2">
          <a:scrgbClr r="0" g="0" b="0"/>
        </a:lnRef>
        <a:fillRef idx="1">
          <a:scrgbClr r="0" g="0" b="0"/>
        </a:fillRef>
        <a:effectRef idx="0">
          <a:scrgbClr r="0" g="0" b="0"/>
        </a:effectRef>
        <a:fontRef idx="minor">
          <a:schemeClr val="lt1"/>
        </a:fontRef>
      </dsp:style>
      <dsp:txBody>
        <a:bodyPr spcFirstLastPara="0" vert="horz" wrap="square" lIns="219758" tIns="0" rIns="219758" bIns="0" numCol="1" spcCol="1270" anchor="ctr" anchorCtr="0">
          <a:noAutofit/>
        </a:bodyPr>
        <a:lstStyle/>
        <a:p>
          <a:pPr lvl="0" algn="l" defTabSz="1244600">
            <a:lnSpc>
              <a:spcPct val="90000"/>
            </a:lnSpc>
            <a:spcBef>
              <a:spcPct val="0"/>
            </a:spcBef>
            <a:spcAft>
              <a:spcPct val="35000"/>
            </a:spcAft>
          </a:pPr>
          <a:r>
            <a:rPr lang="en-US" sz="2800" kern="1200" dirty="0">
              <a:solidFill>
                <a:srgbClr val="FF9900"/>
              </a:solidFill>
            </a:rPr>
            <a:t>   Justice</a:t>
          </a:r>
        </a:p>
      </dsp:txBody>
      <dsp:txXfrm>
        <a:off x="452757" y="4810406"/>
        <a:ext cx="7634160" cy="6925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D18A94-D71E-407C-9C86-F3EC8858B5BE}">
      <dsp:nvSpPr>
        <dsp:cNvPr id="0" name=""/>
        <dsp:cNvSpPr/>
      </dsp:nvSpPr>
      <dsp:spPr>
        <a:xfrm>
          <a:off x="0" y="1039921"/>
          <a:ext cx="8352928" cy="201600"/>
        </a:xfrm>
        <a:prstGeom prst="rect">
          <a:avLst/>
        </a:prstGeom>
        <a:gradFill flip="none" rotWithShape="1">
          <a:gsLst>
            <a:gs pos="0">
              <a:srgbClr val="00B0F0"/>
            </a:gs>
            <a:gs pos="25000">
              <a:srgbClr val="21D6E0"/>
            </a:gs>
            <a:gs pos="75000">
              <a:srgbClr val="0087E6"/>
            </a:gs>
            <a:gs pos="100000">
              <a:srgbClr val="005CBF"/>
            </a:gs>
          </a:gsLst>
          <a:lin ang="5400000" scaled="0"/>
          <a:tileRect/>
        </a:gradFill>
        <a:ln w="12700" cap="flat" cmpd="sng" algn="ctr">
          <a:solidFill>
            <a:schemeClr val="accent1">
              <a:hueOff val="0"/>
              <a:satOff val="0"/>
              <a:lumOff val="0"/>
              <a:alphaOff val="0"/>
            </a:schemeClr>
          </a:solidFill>
          <a:prstDash val="solid"/>
          <a:miter lim="800000"/>
        </a:ln>
        <a:effectLst>
          <a:innerShdw blurRad="63500" dist="50800" dir="8100000">
            <a:srgbClr val="0070C0">
              <a:alpha val="50000"/>
            </a:srgbClr>
          </a:innerShdw>
        </a:effectLst>
      </dsp:spPr>
      <dsp:style>
        <a:lnRef idx="2">
          <a:scrgbClr r="0" g="0" b="0"/>
        </a:lnRef>
        <a:fillRef idx="1">
          <a:scrgbClr r="0" g="0" b="0"/>
        </a:fillRef>
        <a:effectRef idx="0">
          <a:scrgbClr r="0" g="0" b="0"/>
        </a:effectRef>
        <a:fontRef idx="minor"/>
      </dsp:style>
    </dsp:sp>
    <dsp:sp modelId="{9EC55D94-801D-42DC-8064-DB3A1D69B7E6}">
      <dsp:nvSpPr>
        <dsp:cNvPr id="0" name=""/>
        <dsp:cNvSpPr/>
      </dsp:nvSpPr>
      <dsp:spPr>
        <a:xfrm>
          <a:off x="417238" y="234804"/>
          <a:ext cx="7745265" cy="953011"/>
        </a:xfrm>
        <a:prstGeom prst="roundRect">
          <a:avLst/>
        </a:prstGeom>
        <a:solidFill>
          <a:srgbClr val="002060"/>
        </a:solidFill>
        <a:ln w="12700" cap="flat" cmpd="sng" algn="ctr">
          <a:solidFill>
            <a:srgbClr val="7030A0"/>
          </a:solidFill>
          <a:prstDash val="solid"/>
          <a:miter lim="800000"/>
        </a:ln>
        <a:effectLst>
          <a:outerShdw blurRad="50800" dist="50800" dir="5400000" algn="ctr" rotWithShape="0">
            <a:srgbClr val="9933FF"/>
          </a:outerShdw>
        </a:effectLst>
        <a:scene3d>
          <a:camera prst="orthographicFront"/>
          <a:lightRig rig="threePt" dir="t"/>
        </a:scene3d>
        <a:sp3d contourW="12700">
          <a:contourClr>
            <a:srgbClr val="808000"/>
          </a:contourClr>
        </a:sp3d>
      </dsp:spPr>
      <dsp:style>
        <a:lnRef idx="2">
          <a:scrgbClr r="0" g="0" b="0"/>
        </a:lnRef>
        <a:fillRef idx="1">
          <a:scrgbClr r="0" g="0" b="0"/>
        </a:fillRef>
        <a:effectRef idx="0">
          <a:scrgbClr r="0" g="0" b="0"/>
        </a:effectRef>
        <a:fontRef idx="minor">
          <a:schemeClr val="lt1"/>
        </a:fontRef>
      </dsp:style>
      <dsp:txBody>
        <a:bodyPr spcFirstLastPara="0" vert="horz" wrap="square" lIns="221005" tIns="0" rIns="221005" bIns="0" numCol="1" spcCol="1270" anchor="ctr" anchorCtr="0">
          <a:noAutofit/>
        </a:bodyPr>
        <a:lstStyle/>
        <a:p>
          <a:pPr lvl="0" algn="l" defTabSz="1244600">
            <a:lnSpc>
              <a:spcPct val="90000"/>
            </a:lnSpc>
            <a:spcBef>
              <a:spcPct val="0"/>
            </a:spcBef>
            <a:spcAft>
              <a:spcPct val="35000"/>
            </a:spcAft>
          </a:pPr>
          <a:r>
            <a:rPr lang="en-US" sz="2800" kern="1200" dirty="0">
              <a:solidFill>
                <a:srgbClr val="FF9900"/>
              </a:solidFill>
            </a:rPr>
            <a:t>  Autonomy &amp; Confidentiality and Respect</a:t>
          </a:r>
        </a:p>
      </dsp:txBody>
      <dsp:txXfrm>
        <a:off x="463760" y="281326"/>
        <a:ext cx="7652221" cy="859967"/>
      </dsp:txXfrm>
    </dsp:sp>
    <dsp:sp modelId="{B3F79B36-8663-4FEA-8815-9662920B3CA7}">
      <dsp:nvSpPr>
        <dsp:cNvPr id="0" name=""/>
        <dsp:cNvSpPr/>
      </dsp:nvSpPr>
      <dsp:spPr>
        <a:xfrm>
          <a:off x="0" y="2092367"/>
          <a:ext cx="8352928" cy="201600"/>
        </a:xfrm>
        <a:prstGeom prst="rect">
          <a:avLst/>
        </a:prstGeom>
        <a:gradFill flip="none" rotWithShape="1">
          <a:gsLst>
            <a:gs pos="0">
              <a:srgbClr val="00B0F0"/>
            </a:gs>
            <a:gs pos="25000">
              <a:srgbClr val="21D6E0"/>
            </a:gs>
            <a:gs pos="75000">
              <a:srgbClr val="0087E6"/>
            </a:gs>
            <a:gs pos="100000">
              <a:srgbClr val="005CBF"/>
            </a:gs>
          </a:gsLst>
          <a:lin ang="5400000" scaled="0"/>
          <a:tileRect/>
        </a:gradFill>
        <a:ln w="12700" cap="flat" cmpd="sng" algn="ctr">
          <a:solidFill>
            <a:schemeClr val="accent1">
              <a:hueOff val="0"/>
              <a:satOff val="0"/>
              <a:lumOff val="0"/>
              <a:alphaOff val="0"/>
            </a:schemeClr>
          </a:solidFill>
          <a:prstDash val="solid"/>
          <a:miter lim="800000"/>
        </a:ln>
        <a:effectLst>
          <a:innerShdw blurRad="63500" dist="50800" dir="8100000">
            <a:srgbClr val="0070C0">
              <a:alpha val="50000"/>
            </a:srgbClr>
          </a:innerShdw>
        </a:effectLst>
      </dsp:spPr>
      <dsp:style>
        <a:lnRef idx="2">
          <a:scrgbClr r="0" g="0" b="0"/>
        </a:lnRef>
        <a:fillRef idx="1">
          <a:scrgbClr r="0" g="0" b="0"/>
        </a:fillRef>
        <a:effectRef idx="0">
          <a:scrgbClr r="0" g="0" b="0"/>
        </a:effectRef>
        <a:fontRef idx="minor"/>
      </dsp:style>
    </dsp:sp>
    <dsp:sp modelId="{A32D0DEA-5ECE-4D57-869B-A8F0EE0A1D34}">
      <dsp:nvSpPr>
        <dsp:cNvPr id="0" name=""/>
        <dsp:cNvSpPr/>
      </dsp:nvSpPr>
      <dsp:spPr>
        <a:xfrm>
          <a:off x="4392495" y="1648667"/>
          <a:ext cx="2999527" cy="925725"/>
        </a:xfrm>
        <a:prstGeom prst="roundRect">
          <a:avLst/>
        </a:prstGeom>
        <a:solidFill>
          <a:srgbClr val="002060"/>
        </a:solidFill>
        <a:ln w="12700" cap="flat" cmpd="sng" algn="ctr">
          <a:solidFill>
            <a:srgbClr val="7030A0"/>
          </a:solidFill>
          <a:prstDash val="solid"/>
          <a:miter lim="800000"/>
        </a:ln>
        <a:effectLst>
          <a:outerShdw blurRad="50800" dist="50800" dir="5400000" algn="ctr" rotWithShape="0">
            <a:srgbClr val="9933FF"/>
          </a:outerShdw>
        </a:effectLst>
        <a:scene3d>
          <a:camera prst="orthographicFront"/>
          <a:lightRig rig="threePt" dir="t"/>
        </a:scene3d>
        <a:sp3d contourW="12700">
          <a:contourClr>
            <a:srgbClr val="808000"/>
          </a:contourClr>
        </a:sp3d>
      </dsp:spPr>
      <dsp:style>
        <a:lnRef idx="2">
          <a:scrgbClr r="0" g="0" b="0"/>
        </a:lnRef>
        <a:fillRef idx="1">
          <a:scrgbClr r="0" g="0" b="0"/>
        </a:fillRef>
        <a:effectRef idx="0">
          <a:scrgbClr r="0" g="0" b="0"/>
        </a:effectRef>
        <a:fontRef idx="minor">
          <a:schemeClr val="lt1"/>
        </a:fontRef>
      </dsp:style>
      <dsp:txBody>
        <a:bodyPr spcFirstLastPara="0" vert="horz" wrap="square" lIns="221005" tIns="0" rIns="221005" bIns="0" numCol="1" spcCol="1270" anchor="ctr" anchorCtr="0">
          <a:noAutofit/>
        </a:bodyPr>
        <a:lstStyle/>
        <a:p>
          <a:pPr lvl="0" algn="l" defTabSz="1244600">
            <a:lnSpc>
              <a:spcPct val="90000"/>
            </a:lnSpc>
            <a:spcBef>
              <a:spcPct val="0"/>
            </a:spcBef>
            <a:spcAft>
              <a:spcPct val="35000"/>
            </a:spcAft>
          </a:pPr>
          <a:r>
            <a:rPr lang="en-US" sz="2800" kern="1200" dirty="0">
              <a:solidFill>
                <a:srgbClr val="FF9900"/>
              </a:solidFill>
            </a:rPr>
            <a:t>Beneficence    Do good</a:t>
          </a:r>
        </a:p>
      </dsp:txBody>
      <dsp:txXfrm>
        <a:off x="4437685" y="1693857"/>
        <a:ext cx="2909147" cy="835345"/>
      </dsp:txXfrm>
    </dsp:sp>
    <dsp:sp modelId="{F852E173-5536-45B7-B775-301E167BD183}">
      <dsp:nvSpPr>
        <dsp:cNvPr id="0" name=""/>
        <dsp:cNvSpPr/>
      </dsp:nvSpPr>
      <dsp:spPr>
        <a:xfrm>
          <a:off x="0" y="2621499"/>
          <a:ext cx="8352928" cy="212008"/>
        </a:xfrm>
        <a:prstGeom prst="rect">
          <a:avLst/>
        </a:prstGeom>
        <a:gradFill flip="none" rotWithShape="1">
          <a:gsLst>
            <a:gs pos="0">
              <a:schemeClr val="bg1"/>
            </a:gs>
            <a:gs pos="50000">
              <a:schemeClr val="accent6">
                <a:lumMod val="60000"/>
                <a:lumOff val="40000"/>
              </a:schemeClr>
            </a:gs>
            <a:gs pos="83000">
              <a:schemeClr val="accent6">
                <a:lumMod val="40000"/>
                <a:lumOff val="60000"/>
              </a:schemeClr>
            </a:gs>
            <a:gs pos="100000">
              <a:schemeClr val="accent6">
                <a:lumMod val="20000"/>
                <a:lumOff val="80000"/>
              </a:schemeClr>
            </a:gs>
          </a:gsLst>
          <a:lin ang="0" scaled="1"/>
          <a:tileRect/>
        </a:gradFill>
        <a:ln w="12700" cap="flat" cmpd="sng" algn="ctr">
          <a:solidFill>
            <a:schemeClr val="accent1">
              <a:hueOff val="0"/>
              <a:satOff val="0"/>
              <a:lumOff val="0"/>
              <a:alphaOff val="0"/>
            </a:schemeClr>
          </a:solidFill>
          <a:prstDash val="solid"/>
          <a:miter lim="800000"/>
        </a:ln>
        <a:effectLst>
          <a:innerShdw blurRad="63500" dist="50800" dir="8100000">
            <a:srgbClr val="0070C0">
              <a:alpha val="50000"/>
            </a:srgbClr>
          </a:innerShdw>
        </a:effectLst>
      </dsp:spPr>
      <dsp:style>
        <a:lnRef idx="2">
          <a:scrgbClr r="0" g="0" b="0"/>
        </a:lnRef>
        <a:fillRef idx="1">
          <a:scrgbClr r="0" g="0" b="0"/>
        </a:fillRef>
        <a:effectRef idx="0">
          <a:scrgbClr r="0" g="0" b="0"/>
        </a:effectRef>
        <a:fontRef idx="minor"/>
      </dsp:style>
    </dsp:sp>
    <dsp:sp modelId="{5F0FA881-45BD-44AA-857B-479C4FE83AA3}">
      <dsp:nvSpPr>
        <dsp:cNvPr id="0" name=""/>
        <dsp:cNvSpPr/>
      </dsp:nvSpPr>
      <dsp:spPr>
        <a:xfrm>
          <a:off x="1152129" y="1648669"/>
          <a:ext cx="3066878" cy="895688"/>
        </a:xfrm>
        <a:prstGeom prst="roundRect">
          <a:avLst/>
        </a:prstGeom>
        <a:solidFill>
          <a:srgbClr val="002060"/>
        </a:solidFill>
        <a:ln w="12700" cap="flat" cmpd="sng" algn="ctr">
          <a:solidFill>
            <a:srgbClr val="7030A0"/>
          </a:solidFill>
          <a:prstDash val="solid"/>
          <a:miter lim="800000"/>
        </a:ln>
        <a:effectLst>
          <a:outerShdw blurRad="50800" dist="50800" dir="5400000" algn="ctr" rotWithShape="0">
            <a:srgbClr val="9933FF"/>
          </a:outerShdw>
        </a:effectLst>
        <a:scene3d>
          <a:camera prst="orthographicFront"/>
          <a:lightRig rig="threePt" dir="t"/>
        </a:scene3d>
        <a:sp3d contourW="12700">
          <a:contourClr>
            <a:srgbClr val="808000"/>
          </a:contourClr>
        </a:sp3d>
      </dsp:spPr>
      <dsp:style>
        <a:lnRef idx="2">
          <a:scrgbClr r="0" g="0" b="0"/>
        </a:lnRef>
        <a:fillRef idx="1">
          <a:scrgbClr r="0" g="0" b="0"/>
        </a:fillRef>
        <a:effectRef idx="0">
          <a:scrgbClr r="0" g="0" b="0"/>
        </a:effectRef>
        <a:fontRef idx="minor">
          <a:schemeClr val="lt1"/>
        </a:fontRef>
      </dsp:style>
      <dsp:txBody>
        <a:bodyPr spcFirstLastPara="0" vert="horz" wrap="square" lIns="221005" tIns="0" rIns="221005" bIns="0" numCol="1" spcCol="1270" anchor="ctr" anchorCtr="0">
          <a:noAutofit/>
        </a:bodyPr>
        <a:lstStyle/>
        <a:p>
          <a:pPr lvl="0" algn="l" defTabSz="1244600">
            <a:lnSpc>
              <a:spcPct val="90000"/>
            </a:lnSpc>
            <a:spcBef>
              <a:spcPct val="0"/>
            </a:spcBef>
            <a:spcAft>
              <a:spcPct val="35000"/>
            </a:spcAft>
          </a:pPr>
          <a:r>
            <a:rPr lang="en-US" sz="2800" kern="1200" dirty="0">
              <a:solidFill>
                <a:srgbClr val="FF9900"/>
              </a:solidFill>
            </a:rPr>
            <a:t>Do no harm  Non-maleficent</a:t>
          </a:r>
        </a:p>
      </dsp:txBody>
      <dsp:txXfrm>
        <a:off x="1195853" y="1692393"/>
        <a:ext cx="2979430" cy="808240"/>
      </dsp:txXfrm>
    </dsp:sp>
    <dsp:sp modelId="{4770CDCF-C1CC-4D98-8EA2-5FD70BFBE47A}">
      <dsp:nvSpPr>
        <dsp:cNvPr id="0" name=""/>
        <dsp:cNvSpPr/>
      </dsp:nvSpPr>
      <dsp:spPr>
        <a:xfrm>
          <a:off x="0" y="3996164"/>
          <a:ext cx="8352928" cy="201600"/>
        </a:xfrm>
        <a:prstGeom prst="rect">
          <a:avLst/>
        </a:prstGeom>
        <a:gradFill flip="none" rotWithShape="1">
          <a:gsLst>
            <a:gs pos="0">
              <a:srgbClr val="00B0F0"/>
            </a:gs>
            <a:gs pos="25000">
              <a:srgbClr val="21D6E0"/>
            </a:gs>
            <a:gs pos="75000">
              <a:srgbClr val="0087E6"/>
            </a:gs>
            <a:gs pos="100000">
              <a:srgbClr val="005CBF"/>
            </a:gs>
          </a:gsLst>
          <a:lin ang="5400000" scaled="0"/>
          <a:tileRect/>
        </a:gradFill>
        <a:ln w="12700" cap="flat" cmpd="sng" algn="ctr">
          <a:solidFill>
            <a:schemeClr val="accent1">
              <a:hueOff val="0"/>
              <a:satOff val="0"/>
              <a:lumOff val="0"/>
              <a:alphaOff val="0"/>
            </a:schemeClr>
          </a:solidFill>
          <a:prstDash val="solid"/>
          <a:miter lim="800000"/>
        </a:ln>
        <a:effectLst>
          <a:innerShdw blurRad="63500" dist="50800" dir="8100000">
            <a:srgbClr val="0070C0">
              <a:alpha val="50000"/>
            </a:srgbClr>
          </a:innerShdw>
        </a:effectLst>
      </dsp:spPr>
      <dsp:style>
        <a:lnRef idx="2">
          <a:scrgbClr r="0" g="0" b="0"/>
        </a:lnRef>
        <a:fillRef idx="1">
          <a:scrgbClr r="0" g="0" b="0"/>
        </a:fillRef>
        <a:effectRef idx="0">
          <a:scrgbClr r="0" g="0" b="0"/>
        </a:effectRef>
        <a:fontRef idx="minor"/>
      </dsp:style>
    </dsp:sp>
    <dsp:sp modelId="{BEA351DB-386F-4813-BFA4-8C571E996AC7}">
      <dsp:nvSpPr>
        <dsp:cNvPr id="0" name=""/>
        <dsp:cNvSpPr/>
      </dsp:nvSpPr>
      <dsp:spPr>
        <a:xfrm>
          <a:off x="417238" y="3399800"/>
          <a:ext cx="7745265" cy="744260"/>
        </a:xfrm>
        <a:prstGeom prst="roundRect">
          <a:avLst/>
        </a:prstGeom>
        <a:solidFill>
          <a:srgbClr val="002060"/>
        </a:solidFill>
        <a:ln w="12700" cap="flat" cmpd="sng" algn="ctr">
          <a:solidFill>
            <a:srgbClr val="7030A0"/>
          </a:solidFill>
          <a:prstDash val="solid"/>
          <a:miter lim="800000"/>
        </a:ln>
        <a:effectLst>
          <a:outerShdw blurRad="50800" dist="50800" dir="5400000" algn="ctr" rotWithShape="0">
            <a:srgbClr val="9933FF"/>
          </a:outerShdw>
        </a:effectLst>
        <a:scene3d>
          <a:camera prst="orthographicFront"/>
          <a:lightRig rig="threePt" dir="t"/>
        </a:scene3d>
        <a:sp3d contourW="12700">
          <a:contourClr>
            <a:srgbClr val="808000"/>
          </a:contourClr>
        </a:sp3d>
      </dsp:spPr>
      <dsp:style>
        <a:lnRef idx="2">
          <a:scrgbClr r="0" g="0" b="0"/>
        </a:lnRef>
        <a:fillRef idx="1">
          <a:scrgbClr r="0" g="0" b="0"/>
        </a:fillRef>
        <a:effectRef idx="0">
          <a:scrgbClr r="0" g="0" b="0"/>
        </a:effectRef>
        <a:fontRef idx="minor">
          <a:schemeClr val="lt1"/>
        </a:fontRef>
      </dsp:style>
      <dsp:txBody>
        <a:bodyPr spcFirstLastPara="0" vert="horz" wrap="square" lIns="221005" tIns="0" rIns="221005" bIns="0" numCol="1" spcCol="1270" anchor="ctr" anchorCtr="0">
          <a:noAutofit/>
        </a:bodyPr>
        <a:lstStyle/>
        <a:p>
          <a:pPr lvl="0" algn="l" defTabSz="1244600">
            <a:lnSpc>
              <a:spcPct val="90000"/>
            </a:lnSpc>
            <a:spcBef>
              <a:spcPct val="0"/>
            </a:spcBef>
            <a:spcAft>
              <a:spcPct val="35000"/>
            </a:spcAft>
          </a:pPr>
          <a:r>
            <a:rPr lang="en-US" sz="2800" kern="1200" dirty="0">
              <a:solidFill>
                <a:srgbClr val="FF9900"/>
              </a:solidFill>
            </a:rPr>
            <a:t>  Justice</a:t>
          </a:r>
        </a:p>
      </dsp:txBody>
      <dsp:txXfrm>
        <a:off x="453570" y="3436132"/>
        <a:ext cx="7672601" cy="671596"/>
      </dsp:txXfrm>
    </dsp:sp>
    <dsp:sp modelId="{4D42242D-4772-4798-9FD7-1544B6D6CCA9}">
      <dsp:nvSpPr>
        <dsp:cNvPr id="0" name=""/>
        <dsp:cNvSpPr/>
      </dsp:nvSpPr>
      <dsp:spPr>
        <a:xfrm>
          <a:off x="0" y="4784683"/>
          <a:ext cx="8352928" cy="201600"/>
        </a:xfrm>
        <a:prstGeom prst="rect">
          <a:avLst/>
        </a:prstGeom>
        <a:gradFill flip="none" rotWithShape="1">
          <a:gsLst>
            <a:gs pos="0">
              <a:srgbClr val="00B0F0"/>
            </a:gs>
            <a:gs pos="25000">
              <a:srgbClr val="21D6E0"/>
            </a:gs>
            <a:gs pos="75000">
              <a:srgbClr val="0087E6"/>
            </a:gs>
            <a:gs pos="100000">
              <a:srgbClr val="005CBF"/>
            </a:gs>
          </a:gsLst>
          <a:lin ang="5400000" scaled="0"/>
          <a:tileRect/>
        </a:gradFill>
        <a:ln w="12700" cap="flat" cmpd="sng" algn="ctr">
          <a:solidFill>
            <a:schemeClr val="accent1">
              <a:hueOff val="0"/>
              <a:satOff val="0"/>
              <a:lumOff val="0"/>
              <a:alphaOff val="0"/>
            </a:schemeClr>
          </a:solidFill>
          <a:prstDash val="solid"/>
          <a:miter lim="800000"/>
        </a:ln>
        <a:effectLst>
          <a:innerShdw blurRad="63500" dist="50800" dir="8100000">
            <a:srgbClr val="0070C0">
              <a:alpha val="50000"/>
            </a:srgbClr>
          </a:innerShdw>
        </a:effectLst>
      </dsp:spPr>
      <dsp:style>
        <a:lnRef idx="2">
          <a:scrgbClr r="0" g="0" b="0"/>
        </a:lnRef>
        <a:fillRef idx="1">
          <a:scrgbClr r="0" g="0" b="0"/>
        </a:fillRef>
        <a:effectRef idx="0">
          <a:scrgbClr r="0" g="0" b="0"/>
        </a:effectRef>
        <a:fontRef idx="minor"/>
      </dsp:style>
    </dsp:sp>
    <dsp:sp modelId="{EA707C30-9E51-4176-B135-C9EDF7DABB90}">
      <dsp:nvSpPr>
        <dsp:cNvPr id="0" name=""/>
        <dsp:cNvSpPr/>
      </dsp:nvSpPr>
      <dsp:spPr>
        <a:xfrm>
          <a:off x="417238" y="4270780"/>
          <a:ext cx="7745265" cy="661798"/>
        </a:xfrm>
        <a:prstGeom prst="roundRect">
          <a:avLst/>
        </a:prstGeom>
        <a:solidFill>
          <a:srgbClr val="002060"/>
        </a:solidFill>
        <a:ln w="12700" cap="flat" cmpd="sng" algn="ctr">
          <a:solidFill>
            <a:srgbClr val="7030A0"/>
          </a:solidFill>
          <a:prstDash val="solid"/>
          <a:miter lim="800000"/>
        </a:ln>
        <a:effectLst>
          <a:outerShdw blurRad="50800" dist="50800" dir="5400000" algn="ctr" rotWithShape="0">
            <a:srgbClr val="9933FF"/>
          </a:outerShdw>
        </a:effectLst>
        <a:scene3d>
          <a:camera prst="orthographicFront"/>
          <a:lightRig rig="threePt" dir="t"/>
        </a:scene3d>
        <a:sp3d contourW="12700">
          <a:contourClr>
            <a:srgbClr val="808000"/>
          </a:contourClr>
        </a:sp3d>
      </dsp:spPr>
      <dsp:style>
        <a:lnRef idx="2">
          <a:scrgbClr r="0" g="0" b="0"/>
        </a:lnRef>
        <a:fillRef idx="1">
          <a:scrgbClr r="0" g="0" b="0"/>
        </a:fillRef>
        <a:effectRef idx="0">
          <a:scrgbClr r="0" g="0" b="0"/>
        </a:effectRef>
        <a:fontRef idx="minor">
          <a:schemeClr val="lt1"/>
        </a:fontRef>
      </dsp:style>
      <dsp:txBody>
        <a:bodyPr spcFirstLastPara="0" vert="horz" wrap="square" lIns="221005" tIns="0" rIns="221005" bIns="0" numCol="1" spcCol="1270" anchor="ctr" anchorCtr="0">
          <a:noAutofit/>
        </a:bodyPr>
        <a:lstStyle/>
        <a:p>
          <a:pPr lvl="0" algn="l" defTabSz="1244600">
            <a:lnSpc>
              <a:spcPct val="90000"/>
            </a:lnSpc>
            <a:spcBef>
              <a:spcPct val="0"/>
            </a:spcBef>
            <a:spcAft>
              <a:spcPct val="35000"/>
            </a:spcAft>
          </a:pPr>
          <a:r>
            <a:rPr lang="en-US" sz="2800" kern="1200" dirty="0">
              <a:solidFill>
                <a:srgbClr val="FF9900"/>
              </a:solidFill>
            </a:rPr>
            <a:t>   Truthfulness - whole truth</a:t>
          </a:r>
        </a:p>
      </dsp:txBody>
      <dsp:txXfrm>
        <a:off x="449544" y="4303086"/>
        <a:ext cx="7680653" cy="5971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D18A94-D71E-407C-9C86-F3EC8858B5BE}">
      <dsp:nvSpPr>
        <dsp:cNvPr id="0" name=""/>
        <dsp:cNvSpPr/>
      </dsp:nvSpPr>
      <dsp:spPr>
        <a:xfrm>
          <a:off x="0" y="1517469"/>
          <a:ext cx="8352928" cy="151200"/>
        </a:xfrm>
        <a:prstGeom prst="rect">
          <a:avLst/>
        </a:prstGeom>
        <a:gradFill flip="none" rotWithShape="1">
          <a:gsLst>
            <a:gs pos="0">
              <a:srgbClr val="00B0F0"/>
            </a:gs>
            <a:gs pos="25000">
              <a:srgbClr val="21D6E0"/>
            </a:gs>
            <a:gs pos="75000">
              <a:srgbClr val="0087E6"/>
            </a:gs>
            <a:gs pos="100000">
              <a:srgbClr val="005CBF"/>
            </a:gs>
          </a:gsLst>
          <a:lin ang="5400000" scaled="0"/>
          <a:tileRect/>
        </a:gradFill>
        <a:ln w="12700" cap="flat" cmpd="sng" algn="ctr">
          <a:solidFill>
            <a:schemeClr val="accent1">
              <a:hueOff val="0"/>
              <a:satOff val="0"/>
              <a:lumOff val="0"/>
              <a:alphaOff val="0"/>
            </a:schemeClr>
          </a:solidFill>
          <a:prstDash val="solid"/>
          <a:miter lim="800000"/>
        </a:ln>
        <a:effectLst>
          <a:innerShdw blurRad="63500" dist="50800" dir="8100000">
            <a:srgbClr val="0070C0">
              <a:alpha val="50000"/>
            </a:srgbClr>
          </a:innerShdw>
        </a:effectLst>
      </dsp:spPr>
      <dsp:style>
        <a:lnRef idx="2">
          <a:scrgbClr r="0" g="0" b="0"/>
        </a:lnRef>
        <a:fillRef idx="1">
          <a:scrgbClr r="0" g="0" b="0"/>
        </a:fillRef>
        <a:effectRef idx="0">
          <a:scrgbClr r="0" g="0" b="0"/>
        </a:effectRef>
        <a:fontRef idx="minor"/>
      </dsp:style>
    </dsp:sp>
    <dsp:sp modelId="{9EC55D94-801D-42DC-8064-DB3A1D69B7E6}">
      <dsp:nvSpPr>
        <dsp:cNvPr id="0" name=""/>
        <dsp:cNvSpPr/>
      </dsp:nvSpPr>
      <dsp:spPr>
        <a:xfrm>
          <a:off x="2564857" y="85531"/>
          <a:ext cx="3115186" cy="1498994"/>
        </a:xfrm>
        <a:prstGeom prst="roundRect">
          <a:avLst/>
        </a:prstGeom>
        <a:solidFill>
          <a:srgbClr val="002060"/>
        </a:solidFill>
        <a:ln w="12700" cap="flat" cmpd="sng" algn="ctr">
          <a:solidFill>
            <a:srgbClr val="7030A0"/>
          </a:solidFill>
          <a:prstDash val="solid"/>
          <a:miter lim="800000"/>
        </a:ln>
        <a:effectLst>
          <a:outerShdw blurRad="50800" dist="50800" dir="5400000" algn="ctr" rotWithShape="0">
            <a:srgbClr val="9933FF"/>
          </a:outerShdw>
        </a:effectLst>
        <a:scene3d>
          <a:camera prst="orthographicFront"/>
          <a:lightRig rig="threePt" dir="t"/>
        </a:scene3d>
        <a:sp3d contourW="12700">
          <a:contourClr>
            <a:srgbClr val="808000"/>
          </a:contourClr>
        </a:sp3d>
      </dsp:spPr>
      <dsp:style>
        <a:lnRef idx="2">
          <a:scrgbClr r="0" g="0" b="0"/>
        </a:lnRef>
        <a:fillRef idx="1">
          <a:scrgbClr r="0" g="0" b="0"/>
        </a:fillRef>
        <a:effectRef idx="0">
          <a:scrgbClr r="0" g="0" b="0"/>
        </a:effectRef>
        <a:fontRef idx="minor">
          <a:schemeClr val="lt1"/>
        </a:fontRef>
      </dsp:style>
      <dsp:txBody>
        <a:bodyPr spcFirstLastPara="0" vert="horz" wrap="square" lIns="221005" tIns="0" rIns="221005" bIns="0" numCol="1" spcCol="1270" anchor="ctr" anchorCtr="0">
          <a:noAutofit/>
        </a:bodyPr>
        <a:lstStyle/>
        <a:p>
          <a:pPr lvl="0" algn="l" defTabSz="1244600">
            <a:lnSpc>
              <a:spcPct val="90000"/>
            </a:lnSpc>
            <a:spcBef>
              <a:spcPct val="0"/>
            </a:spcBef>
            <a:spcAft>
              <a:spcPct val="35000"/>
            </a:spcAft>
          </a:pPr>
          <a:r>
            <a:rPr lang="en-US" sz="2800" kern="1200" dirty="0">
              <a:solidFill>
                <a:srgbClr val="FF9900"/>
              </a:solidFill>
            </a:rPr>
            <a:t>  Autonomy Confidentiality and Respect</a:t>
          </a:r>
        </a:p>
      </dsp:txBody>
      <dsp:txXfrm>
        <a:off x="2638032" y="158706"/>
        <a:ext cx="2968836" cy="1352644"/>
      </dsp:txXfrm>
    </dsp:sp>
    <dsp:sp modelId="{B3F79B36-8663-4FEA-8815-9662920B3CA7}">
      <dsp:nvSpPr>
        <dsp:cNvPr id="0" name=""/>
        <dsp:cNvSpPr/>
      </dsp:nvSpPr>
      <dsp:spPr>
        <a:xfrm>
          <a:off x="0" y="2306804"/>
          <a:ext cx="8352928" cy="151200"/>
        </a:xfrm>
        <a:prstGeom prst="rect">
          <a:avLst/>
        </a:prstGeom>
        <a:gradFill flip="none" rotWithShape="1">
          <a:gsLst>
            <a:gs pos="0">
              <a:srgbClr val="00B0F0"/>
            </a:gs>
            <a:gs pos="25000">
              <a:srgbClr val="21D6E0"/>
            </a:gs>
            <a:gs pos="75000">
              <a:srgbClr val="0087E6"/>
            </a:gs>
            <a:gs pos="100000">
              <a:srgbClr val="005CBF"/>
            </a:gs>
          </a:gsLst>
          <a:lin ang="5400000" scaled="0"/>
          <a:tileRect/>
        </a:gradFill>
        <a:ln w="12700" cap="flat" cmpd="sng" algn="ctr">
          <a:solidFill>
            <a:schemeClr val="accent1">
              <a:hueOff val="0"/>
              <a:satOff val="0"/>
              <a:lumOff val="0"/>
              <a:alphaOff val="0"/>
            </a:schemeClr>
          </a:solidFill>
          <a:prstDash val="solid"/>
          <a:miter lim="800000"/>
        </a:ln>
        <a:effectLst>
          <a:innerShdw blurRad="63500" dist="50800" dir="8100000">
            <a:srgbClr val="0070C0">
              <a:alpha val="50000"/>
            </a:srgbClr>
          </a:innerShdw>
        </a:effectLst>
      </dsp:spPr>
      <dsp:style>
        <a:lnRef idx="2">
          <a:scrgbClr r="0" g="0" b="0"/>
        </a:lnRef>
        <a:fillRef idx="1">
          <a:scrgbClr r="0" g="0" b="0"/>
        </a:fillRef>
        <a:effectRef idx="0">
          <a:scrgbClr r="0" g="0" b="0"/>
        </a:effectRef>
        <a:fontRef idx="minor"/>
      </dsp:style>
    </dsp:sp>
    <dsp:sp modelId="{A32D0DEA-5ECE-4D57-869B-A8F0EE0A1D34}">
      <dsp:nvSpPr>
        <dsp:cNvPr id="0" name=""/>
        <dsp:cNvSpPr/>
      </dsp:nvSpPr>
      <dsp:spPr>
        <a:xfrm>
          <a:off x="5256604" y="1801904"/>
          <a:ext cx="2999527" cy="694294"/>
        </a:xfrm>
        <a:prstGeom prst="roundRect">
          <a:avLst/>
        </a:prstGeom>
        <a:solidFill>
          <a:srgbClr val="002060"/>
        </a:solidFill>
        <a:ln w="12700" cap="flat" cmpd="sng" algn="ctr">
          <a:solidFill>
            <a:srgbClr val="7030A0"/>
          </a:solidFill>
          <a:prstDash val="solid"/>
          <a:miter lim="800000"/>
        </a:ln>
        <a:effectLst>
          <a:outerShdw blurRad="50800" dist="50800" dir="5400000" algn="ctr" rotWithShape="0">
            <a:srgbClr val="9933FF"/>
          </a:outerShdw>
        </a:effectLst>
        <a:scene3d>
          <a:camera prst="orthographicFront"/>
          <a:lightRig rig="threePt" dir="t"/>
        </a:scene3d>
        <a:sp3d contourW="12700">
          <a:contourClr>
            <a:srgbClr val="808000"/>
          </a:contourClr>
        </a:sp3d>
      </dsp:spPr>
      <dsp:style>
        <a:lnRef idx="2">
          <a:scrgbClr r="0" g="0" b="0"/>
        </a:lnRef>
        <a:fillRef idx="1">
          <a:scrgbClr r="0" g="0" b="0"/>
        </a:fillRef>
        <a:effectRef idx="0">
          <a:scrgbClr r="0" g="0" b="0"/>
        </a:effectRef>
        <a:fontRef idx="minor">
          <a:schemeClr val="lt1"/>
        </a:fontRef>
      </dsp:style>
      <dsp:txBody>
        <a:bodyPr spcFirstLastPara="0" vert="horz" wrap="square" lIns="221005" tIns="0" rIns="221005" bIns="0" numCol="1" spcCol="1270" anchor="ctr" anchorCtr="0">
          <a:noAutofit/>
        </a:bodyPr>
        <a:lstStyle/>
        <a:p>
          <a:pPr lvl="0" algn="l" defTabSz="1244600">
            <a:lnSpc>
              <a:spcPct val="90000"/>
            </a:lnSpc>
            <a:spcBef>
              <a:spcPct val="0"/>
            </a:spcBef>
            <a:spcAft>
              <a:spcPct val="35000"/>
            </a:spcAft>
          </a:pPr>
          <a:r>
            <a:rPr lang="en-US" sz="2800" kern="1200" dirty="0">
              <a:solidFill>
                <a:srgbClr val="FF9900"/>
              </a:solidFill>
            </a:rPr>
            <a:t>Beneficence    Do good</a:t>
          </a:r>
        </a:p>
      </dsp:txBody>
      <dsp:txXfrm>
        <a:off x="5290497" y="1835797"/>
        <a:ext cx="2931741" cy="626508"/>
      </dsp:txXfrm>
    </dsp:sp>
    <dsp:sp modelId="{F852E173-5536-45B7-B775-301E167BD183}">
      <dsp:nvSpPr>
        <dsp:cNvPr id="0" name=""/>
        <dsp:cNvSpPr/>
      </dsp:nvSpPr>
      <dsp:spPr>
        <a:xfrm>
          <a:off x="0" y="2547794"/>
          <a:ext cx="8352928" cy="159006"/>
        </a:xfrm>
        <a:prstGeom prst="rect">
          <a:avLst/>
        </a:prstGeom>
        <a:gradFill flip="none" rotWithShape="1">
          <a:gsLst>
            <a:gs pos="0">
              <a:schemeClr val="bg1"/>
            </a:gs>
            <a:gs pos="50000">
              <a:schemeClr val="accent6">
                <a:lumMod val="60000"/>
                <a:lumOff val="40000"/>
              </a:schemeClr>
            </a:gs>
            <a:gs pos="83000">
              <a:schemeClr val="accent6">
                <a:lumMod val="40000"/>
                <a:lumOff val="60000"/>
              </a:schemeClr>
            </a:gs>
            <a:gs pos="100000">
              <a:schemeClr val="accent6">
                <a:lumMod val="20000"/>
                <a:lumOff val="80000"/>
              </a:schemeClr>
            </a:gs>
          </a:gsLst>
          <a:lin ang="0" scaled="1"/>
          <a:tileRect/>
        </a:gradFill>
        <a:ln w="12700" cap="flat" cmpd="sng" algn="ctr">
          <a:solidFill>
            <a:schemeClr val="accent1">
              <a:hueOff val="0"/>
              <a:satOff val="0"/>
              <a:lumOff val="0"/>
              <a:alphaOff val="0"/>
            </a:schemeClr>
          </a:solidFill>
          <a:prstDash val="solid"/>
          <a:miter lim="800000"/>
        </a:ln>
        <a:effectLst>
          <a:innerShdw blurRad="63500" dist="50800" dir="8100000">
            <a:srgbClr val="0070C0">
              <a:alpha val="50000"/>
            </a:srgbClr>
          </a:innerShdw>
        </a:effectLst>
      </dsp:spPr>
      <dsp:style>
        <a:lnRef idx="2">
          <a:scrgbClr r="0" g="0" b="0"/>
        </a:lnRef>
        <a:fillRef idx="1">
          <a:scrgbClr r="0" g="0" b="0"/>
        </a:fillRef>
        <a:effectRef idx="0">
          <a:scrgbClr r="0" g="0" b="0"/>
        </a:effectRef>
        <a:fontRef idx="minor"/>
      </dsp:style>
    </dsp:sp>
    <dsp:sp modelId="{5F0FA881-45BD-44AA-857B-479C4FE83AA3}">
      <dsp:nvSpPr>
        <dsp:cNvPr id="0" name=""/>
        <dsp:cNvSpPr/>
      </dsp:nvSpPr>
      <dsp:spPr>
        <a:xfrm>
          <a:off x="0" y="1888313"/>
          <a:ext cx="3066878" cy="671766"/>
        </a:xfrm>
        <a:prstGeom prst="roundRect">
          <a:avLst/>
        </a:prstGeom>
        <a:solidFill>
          <a:srgbClr val="002060"/>
        </a:solidFill>
        <a:ln w="12700" cap="flat" cmpd="sng" algn="ctr">
          <a:solidFill>
            <a:srgbClr val="7030A0"/>
          </a:solidFill>
          <a:prstDash val="solid"/>
          <a:miter lim="800000"/>
        </a:ln>
        <a:effectLst>
          <a:outerShdw blurRad="50800" dist="50800" dir="5400000" algn="ctr" rotWithShape="0">
            <a:srgbClr val="9933FF"/>
          </a:outerShdw>
        </a:effectLst>
        <a:scene3d>
          <a:camera prst="orthographicFront"/>
          <a:lightRig rig="threePt" dir="t"/>
        </a:scene3d>
        <a:sp3d contourW="12700">
          <a:contourClr>
            <a:srgbClr val="808000"/>
          </a:contourClr>
        </a:sp3d>
      </dsp:spPr>
      <dsp:style>
        <a:lnRef idx="2">
          <a:scrgbClr r="0" g="0" b="0"/>
        </a:lnRef>
        <a:fillRef idx="1">
          <a:scrgbClr r="0" g="0" b="0"/>
        </a:fillRef>
        <a:effectRef idx="0">
          <a:scrgbClr r="0" g="0" b="0"/>
        </a:effectRef>
        <a:fontRef idx="minor">
          <a:schemeClr val="lt1"/>
        </a:fontRef>
      </dsp:style>
      <dsp:txBody>
        <a:bodyPr spcFirstLastPara="0" vert="horz" wrap="square" lIns="221005" tIns="0" rIns="221005" bIns="0" numCol="1" spcCol="1270" anchor="ctr" anchorCtr="0">
          <a:noAutofit/>
        </a:bodyPr>
        <a:lstStyle/>
        <a:p>
          <a:pPr lvl="0" algn="l" defTabSz="1244600">
            <a:lnSpc>
              <a:spcPct val="90000"/>
            </a:lnSpc>
            <a:spcBef>
              <a:spcPct val="0"/>
            </a:spcBef>
            <a:spcAft>
              <a:spcPct val="35000"/>
            </a:spcAft>
          </a:pPr>
          <a:r>
            <a:rPr lang="en-US" sz="2800" kern="1200" dirty="0">
              <a:solidFill>
                <a:srgbClr val="FF9900"/>
              </a:solidFill>
            </a:rPr>
            <a:t>Do no harm  Non-maleficent</a:t>
          </a:r>
        </a:p>
      </dsp:txBody>
      <dsp:txXfrm>
        <a:off x="32793" y="1921106"/>
        <a:ext cx="3001292" cy="60618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9DEFD4-A205-4504-9158-4547A1F99BB9}">
      <dsp:nvSpPr>
        <dsp:cNvPr id="0" name=""/>
        <dsp:cNvSpPr/>
      </dsp:nvSpPr>
      <dsp:spPr>
        <a:xfrm>
          <a:off x="792091" y="72005"/>
          <a:ext cx="1463040" cy="812800"/>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a:t>Risk</a:t>
          </a:r>
        </a:p>
      </dsp:txBody>
      <dsp:txXfrm>
        <a:off x="815897" y="95811"/>
        <a:ext cx="1415428" cy="765188"/>
      </dsp:txXfrm>
    </dsp:sp>
    <dsp:sp modelId="{71E74309-9AA7-4BE3-BDD6-34DC6BD05A4A}">
      <dsp:nvSpPr>
        <dsp:cNvPr id="0" name=""/>
        <dsp:cNvSpPr/>
      </dsp:nvSpPr>
      <dsp:spPr>
        <a:xfrm>
          <a:off x="3363039" y="72005"/>
          <a:ext cx="1463040" cy="812800"/>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a:t>Benefit</a:t>
          </a:r>
        </a:p>
      </dsp:txBody>
      <dsp:txXfrm>
        <a:off x="3386845" y="95811"/>
        <a:ext cx="1415428" cy="765188"/>
      </dsp:txXfrm>
    </dsp:sp>
    <dsp:sp modelId="{3C531243-3065-4D92-B784-C032371AFEFB}">
      <dsp:nvSpPr>
        <dsp:cNvPr id="0" name=""/>
        <dsp:cNvSpPr/>
      </dsp:nvSpPr>
      <dsp:spPr>
        <a:xfrm>
          <a:off x="2160239" y="3454400"/>
          <a:ext cx="609600" cy="609600"/>
        </a:xfrm>
        <a:prstGeom prst="triangl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473BE3-A7B5-4A41-B8F4-DB47B423519F}">
      <dsp:nvSpPr>
        <dsp:cNvPr id="0" name=""/>
        <dsp:cNvSpPr/>
      </dsp:nvSpPr>
      <dsp:spPr>
        <a:xfrm>
          <a:off x="695395" y="3189067"/>
          <a:ext cx="4705209" cy="26731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2DF2777-9C98-4653-B55D-C9BE6D2D4093}">
      <dsp:nvSpPr>
        <dsp:cNvPr id="0" name=""/>
        <dsp:cNvSpPr/>
      </dsp:nvSpPr>
      <dsp:spPr>
        <a:xfrm>
          <a:off x="792091" y="1008105"/>
          <a:ext cx="1463040" cy="217830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r>
            <a:rPr lang="fa-IR" sz="3500" kern="1200" dirty="0">
              <a:solidFill>
                <a:srgbClr val="002060"/>
              </a:solidFill>
            </a:rPr>
            <a:t>احتمال خطر</a:t>
          </a:r>
          <a:endParaRPr lang="en-US" sz="3500" kern="1200" dirty="0">
            <a:solidFill>
              <a:srgbClr val="002060"/>
            </a:solidFill>
          </a:endParaRPr>
        </a:p>
      </dsp:txBody>
      <dsp:txXfrm>
        <a:off x="863511" y="1079525"/>
        <a:ext cx="1320200" cy="2035464"/>
      </dsp:txXfrm>
    </dsp:sp>
    <dsp:sp modelId="{E9C6D5F0-CC47-4C4C-915E-1B1B7DA921C5}">
      <dsp:nvSpPr>
        <dsp:cNvPr id="0" name=""/>
        <dsp:cNvSpPr/>
      </dsp:nvSpPr>
      <dsp:spPr>
        <a:xfrm>
          <a:off x="3373120" y="991615"/>
          <a:ext cx="1463040" cy="217830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r>
            <a:rPr lang="fa-IR" sz="3500" kern="1200" dirty="0">
              <a:solidFill>
                <a:srgbClr val="002060"/>
              </a:solidFill>
            </a:rPr>
            <a:t>سود رسانی </a:t>
          </a:r>
          <a:endParaRPr lang="en-US" sz="3500" kern="1200" dirty="0">
            <a:solidFill>
              <a:srgbClr val="002060"/>
            </a:solidFill>
          </a:endParaRPr>
        </a:p>
      </dsp:txBody>
      <dsp:txXfrm>
        <a:off x="3444540" y="1063035"/>
        <a:ext cx="1320200" cy="203546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GB" altLang="en-US"/>
          </a:p>
        </p:txBody>
      </p:sp>
      <p:sp>
        <p:nvSpPr>
          <p:cNvPr id="2355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GB" altLang="en-US"/>
          </a:p>
        </p:txBody>
      </p:sp>
      <p:sp>
        <p:nvSpPr>
          <p:cNvPr id="235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355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2355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GB" altLang="en-US"/>
          </a:p>
        </p:txBody>
      </p:sp>
      <p:sp>
        <p:nvSpPr>
          <p:cNvPr id="2355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27F223B0-9BC1-4503-A1B8-7EAA7FFCC5FD}" type="slidenum">
              <a:rPr lang="en-GB" altLang="en-US"/>
              <a:pPr/>
              <a:t>‹#›</a:t>
            </a:fld>
            <a:endParaRPr lang="en-GB" altLang="en-US"/>
          </a:p>
        </p:txBody>
      </p:sp>
    </p:spTree>
    <p:extLst>
      <p:ext uri="{BB962C8B-B14F-4D97-AF65-F5344CB8AC3E}">
        <p14:creationId xmlns:p14="http://schemas.microsoft.com/office/powerpoint/2010/main" val="147905491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n.wikipedia.org/wiki/Peter_Buxtun"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27F223B0-9BC1-4503-A1B8-7EAA7FFCC5FD}" type="slidenum">
              <a:rPr lang="en-GB" altLang="en-US" smtClean="0"/>
              <a:pPr/>
              <a:t>3</a:t>
            </a:fld>
            <a:endParaRPr lang="en-GB" altLang="en-US"/>
          </a:p>
        </p:txBody>
      </p:sp>
    </p:spTree>
    <p:extLst>
      <p:ext uri="{BB962C8B-B14F-4D97-AF65-F5344CB8AC3E}">
        <p14:creationId xmlns:p14="http://schemas.microsoft.com/office/powerpoint/2010/main" val="1976277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a:t>بیانیه بلمونت در سال 1979 صادر شد. پرزیدنت </a:t>
            </a:r>
            <a:r>
              <a:rPr lang="fa-IR" dirty="0"/>
              <a:t>کلینتون در سال 1997 از بازماندگان عذرخواهی کرد</a:t>
            </a:r>
            <a:endParaRPr lang="en-US" dirty="0"/>
          </a:p>
        </p:txBody>
      </p:sp>
      <p:sp>
        <p:nvSpPr>
          <p:cNvPr id="4" name="Slide Number Placeholder 3"/>
          <p:cNvSpPr>
            <a:spLocks noGrp="1"/>
          </p:cNvSpPr>
          <p:nvPr>
            <p:ph type="sldNum" sz="quarter" idx="5"/>
          </p:nvPr>
        </p:nvSpPr>
        <p:spPr/>
        <p:txBody>
          <a:bodyPr/>
          <a:lstStyle/>
          <a:p>
            <a:fld id="{27F223B0-9BC1-4503-A1B8-7EAA7FFCC5FD}" type="slidenum">
              <a:rPr lang="en-GB" altLang="en-US" smtClean="0"/>
              <a:pPr/>
              <a:t>13</a:t>
            </a:fld>
            <a:endParaRPr lang="en-GB" altLang="en-US"/>
          </a:p>
        </p:txBody>
      </p:sp>
    </p:spTree>
    <p:extLst>
      <p:ext uri="{BB962C8B-B14F-4D97-AF65-F5344CB8AC3E}">
        <p14:creationId xmlns:p14="http://schemas.microsoft.com/office/powerpoint/2010/main" val="16732988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اصول اخلاقی در معالجات بالینی با اصول اخلاقی در تخقیقات پزشکی متفاوت هستند.</a:t>
            </a:r>
            <a:endParaRPr lang="en-US" dirty="0"/>
          </a:p>
        </p:txBody>
      </p:sp>
      <p:sp>
        <p:nvSpPr>
          <p:cNvPr id="4" name="Slide Number Placeholder 3"/>
          <p:cNvSpPr>
            <a:spLocks noGrp="1"/>
          </p:cNvSpPr>
          <p:nvPr>
            <p:ph type="sldNum" sz="quarter" idx="5"/>
          </p:nvPr>
        </p:nvSpPr>
        <p:spPr/>
        <p:txBody>
          <a:bodyPr/>
          <a:lstStyle/>
          <a:p>
            <a:fld id="{27F223B0-9BC1-4503-A1B8-7EAA7FFCC5FD}" type="slidenum">
              <a:rPr lang="en-GB" altLang="en-US" smtClean="0"/>
              <a:pPr/>
              <a:t>14</a:t>
            </a:fld>
            <a:endParaRPr lang="en-GB" altLang="en-US"/>
          </a:p>
        </p:txBody>
      </p:sp>
    </p:spTree>
    <p:extLst>
      <p:ext uri="{BB962C8B-B14F-4D97-AF65-F5344CB8AC3E}">
        <p14:creationId xmlns:p14="http://schemas.microsoft.com/office/powerpoint/2010/main" val="1566062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اگر خطر بیش از سود باشد تحقیق تایید نمی شود. همیشه کودکان بیشتر در معرض خطر هستند  البته همواره در تحقیق خطر وجود دارد و این اجتناب ناپپذیر است.</a:t>
            </a:r>
            <a:endParaRPr lang="en-US" dirty="0"/>
          </a:p>
          <a:p>
            <a:r>
              <a:rPr lang="en-US" dirty="0"/>
              <a:t>New drug- The 1</a:t>
            </a:r>
            <a:r>
              <a:rPr lang="en-US" baseline="30000" dirty="0"/>
              <a:t>st</a:t>
            </a:r>
            <a:r>
              <a:rPr lang="en-US" dirty="0"/>
              <a:t> time in human being </a:t>
            </a:r>
          </a:p>
          <a:p>
            <a:r>
              <a:rPr lang="en-US" dirty="0"/>
              <a:t>	 Giving the drug and</a:t>
            </a:r>
            <a:r>
              <a:rPr lang="en-US" baseline="0" dirty="0"/>
              <a:t> send them home or</a:t>
            </a:r>
          </a:p>
          <a:p>
            <a:r>
              <a:rPr lang="en-US" baseline="0" dirty="0"/>
              <a:t>	 Watching them for the 1</a:t>
            </a:r>
            <a:r>
              <a:rPr lang="en-US" baseline="30000" dirty="0"/>
              <a:t>st</a:t>
            </a:r>
            <a:r>
              <a:rPr lang="en-US" baseline="0" dirty="0"/>
              <a:t> or two days in Hospital controlled setting</a:t>
            </a:r>
          </a:p>
          <a:p>
            <a:endParaRPr lang="en-US" dirty="0"/>
          </a:p>
        </p:txBody>
      </p:sp>
      <p:sp>
        <p:nvSpPr>
          <p:cNvPr id="4" name="Slide Number Placeholder 3"/>
          <p:cNvSpPr>
            <a:spLocks noGrp="1"/>
          </p:cNvSpPr>
          <p:nvPr>
            <p:ph type="sldNum" sz="quarter" idx="10"/>
          </p:nvPr>
        </p:nvSpPr>
        <p:spPr/>
        <p:txBody>
          <a:bodyPr/>
          <a:lstStyle/>
          <a:p>
            <a:fld id="{27F223B0-9BC1-4503-A1B8-7EAA7FFCC5FD}" type="slidenum">
              <a:rPr lang="en-GB" altLang="en-US" smtClean="0"/>
              <a:pPr/>
              <a:t>15</a:t>
            </a:fld>
            <a:endParaRPr lang="en-GB" altLang="en-US"/>
          </a:p>
        </p:txBody>
      </p:sp>
    </p:spTree>
    <p:extLst>
      <p:ext uri="{BB962C8B-B14F-4D97-AF65-F5344CB8AC3E}">
        <p14:creationId xmlns:p14="http://schemas.microsoft.com/office/powerpoint/2010/main" val="21621714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فیزیکال-</a:t>
            </a:r>
            <a:r>
              <a:rPr lang="en-US" dirty="0"/>
              <a:t> </a:t>
            </a:r>
            <a:r>
              <a:rPr lang="fa-IR" dirty="0"/>
              <a:t>جراحی </a:t>
            </a:r>
            <a:r>
              <a:rPr lang="en-US" dirty="0"/>
              <a:t>/ </a:t>
            </a:r>
            <a:r>
              <a:rPr lang="fa-IR" dirty="0"/>
              <a:t>  سایکولوژیک-یادآوری خاطرات تلخ مهاجرت ،جدایی، جنگ – احساس ناخوشایند / قانونی- مطالعه بر روی کودکان با بیملریهای خاص یا زنان /  اجتماعی- استیگما ناشی از ایدز / اقتصادی- زمان خروج از محل کار و یا ایاب و ذهاب</a:t>
            </a:r>
            <a:endParaRPr lang="en-US" dirty="0"/>
          </a:p>
          <a:p>
            <a:pPr algn="l" rtl="0"/>
            <a:endParaRPr lang="fa-IR" dirty="0"/>
          </a:p>
          <a:p>
            <a:pPr algn="l" rtl="0"/>
            <a:r>
              <a:rPr lang="en-US" dirty="0"/>
              <a:t>Patient: End of Medicine is healing, Infertility, hastening die or cosmetic surgery are not medicine.</a:t>
            </a:r>
          </a:p>
          <a:p>
            <a:r>
              <a:rPr lang="en-US" dirty="0"/>
              <a:t>Social: Routine retrieval of organ and tissue –Is unjustified on traditional grounds of respect for autonomy</a:t>
            </a:r>
          </a:p>
        </p:txBody>
      </p:sp>
      <p:sp>
        <p:nvSpPr>
          <p:cNvPr id="4" name="Slide Number Placeholder 3"/>
          <p:cNvSpPr>
            <a:spLocks noGrp="1"/>
          </p:cNvSpPr>
          <p:nvPr>
            <p:ph type="sldNum" sz="quarter" idx="5"/>
          </p:nvPr>
        </p:nvSpPr>
        <p:spPr/>
        <p:txBody>
          <a:bodyPr/>
          <a:lstStyle/>
          <a:p>
            <a:fld id="{27F223B0-9BC1-4503-A1B8-7EAA7FFCC5FD}" type="slidenum">
              <a:rPr lang="en-GB" altLang="en-US" smtClean="0"/>
              <a:pPr/>
              <a:t>16</a:t>
            </a:fld>
            <a:endParaRPr lang="en-GB" altLang="en-US"/>
          </a:p>
        </p:txBody>
      </p:sp>
    </p:spTree>
    <p:extLst>
      <p:ext uri="{BB962C8B-B14F-4D97-AF65-F5344CB8AC3E}">
        <p14:creationId xmlns:p14="http://schemas.microsoft.com/office/powerpoint/2010/main" val="24758621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Abatement </a:t>
            </a:r>
            <a:r>
              <a:rPr lang="fa-IR" sz="1200" dirty="0"/>
              <a:t>کاهش</a:t>
            </a:r>
            <a:endParaRPr lang="en-US" dirty="0"/>
          </a:p>
        </p:txBody>
      </p:sp>
      <p:sp>
        <p:nvSpPr>
          <p:cNvPr id="4" name="Slide Number Placeholder 3"/>
          <p:cNvSpPr>
            <a:spLocks noGrp="1"/>
          </p:cNvSpPr>
          <p:nvPr>
            <p:ph type="sldNum" sz="quarter" idx="5"/>
          </p:nvPr>
        </p:nvSpPr>
        <p:spPr/>
        <p:txBody>
          <a:bodyPr/>
          <a:lstStyle/>
          <a:p>
            <a:fld id="{27F223B0-9BC1-4503-A1B8-7EAA7FFCC5FD}" type="slidenum">
              <a:rPr lang="en-GB" altLang="en-US" smtClean="0"/>
              <a:pPr/>
              <a:t>18</a:t>
            </a:fld>
            <a:endParaRPr lang="en-GB" altLang="en-US"/>
          </a:p>
        </p:txBody>
      </p:sp>
    </p:spTree>
    <p:extLst>
      <p:ext uri="{BB962C8B-B14F-4D97-AF65-F5344CB8AC3E}">
        <p14:creationId xmlns:p14="http://schemas.microsoft.com/office/powerpoint/2010/main" val="39753308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0DB420-9F02-403E-94C6-0FACCA29A262}" type="slidenum">
              <a:rPr lang="en-US" smtClean="0"/>
              <a:pPr/>
              <a:t>19</a:t>
            </a:fld>
            <a:endParaRPr lang="en-US"/>
          </a:p>
        </p:txBody>
      </p:sp>
    </p:spTree>
    <p:extLst>
      <p:ext uri="{BB962C8B-B14F-4D97-AF65-F5344CB8AC3E}">
        <p14:creationId xmlns:p14="http://schemas.microsoft.com/office/powerpoint/2010/main" val="235717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2900" dirty="0"/>
              <a:t>The parents alleged that KKI </a:t>
            </a:r>
          </a:p>
          <a:p>
            <a:pPr lvl="1"/>
            <a:r>
              <a:rPr lang="en-US" dirty="0"/>
              <a:t>discovered lead in their homes, </a:t>
            </a:r>
          </a:p>
          <a:p>
            <a:pPr lvl="1"/>
            <a:r>
              <a:rPr lang="en-US" dirty="0"/>
              <a:t>failed to warn the occupants in a timely manner,</a:t>
            </a:r>
          </a:p>
          <a:p>
            <a:pPr lvl="1"/>
            <a:r>
              <a:rPr lang="en-US" dirty="0"/>
              <a:t>failed to inform them appropriately of the risks of the study, </a:t>
            </a:r>
          </a:p>
          <a:p>
            <a:pPr lvl="1"/>
            <a:r>
              <a:rPr lang="en-US" dirty="0"/>
              <a:t>and failed to otherwise prevent the children from exposure to lead, </a:t>
            </a:r>
          </a:p>
          <a:p>
            <a:pPr marL="365760" lvl="1" indent="-256032">
              <a:spcBef>
                <a:spcPts val="400"/>
              </a:spcBef>
              <a:buSzPct val="68000"/>
              <a:buFont typeface="Wingdings 3"/>
              <a:buChar char=""/>
            </a:pPr>
            <a:r>
              <a:rPr lang="en-US" sz="2500" dirty="0"/>
              <a:t>thus either poisoning the children or putting them at risk of lead poisoning.’ </a:t>
            </a:r>
          </a:p>
          <a:p>
            <a:pPr marL="365760" lvl="1" indent="-256032">
              <a:spcBef>
                <a:spcPts val="400"/>
              </a:spcBef>
              <a:buSzPct val="68000"/>
              <a:buFont typeface="Wingdings 3"/>
              <a:buChar char=""/>
            </a:pPr>
            <a:r>
              <a:rPr lang="en-US" sz="2500" dirty="0"/>
              <a:t>KKI moved for </a:t>
            </a:r>
            <a:r>
              <a:rPr lang="en-US" sz="2500" i="1" dirty="0"/>
              <a:t>summary </a:t>
            </a:r>
            <a:r>
              <a:rPr lang="en-US" sz="2500" dirty="0"/>
              <a:t>judgment on the grounds that, </a:t>
            </a:r>
          </a:p>
          <a:p>
            <a:pPr marL="603504" lvl="2" indent="-256032">
              <a:spcBef>
                <a:spcPts val="400"/>
              </a:spcBef>
              <a:buSzPct val="68000"/>
              <a:buFont typeface="Wingdings 3"/>
              <a:buChar char=""/>
            </a:pPr>
            <a:r>
              <a:rPr lang="en-US" dirty="0"/>
              <a:t>as a matter of law, it had no duty of care to the human subjects on the facts alleged by the </a:t>
            </a:r>
            <a:r>
              <a:rPr lang="en-US" u="sng" dirty="0"/>
              <a:t>plaintiffs</a:t>
            </a:r>
            <a:r>
              <a:rPr lang="en-US" dirty="0"/>
              <a:t>. </a:t>
            </a:r>
            <a:r>
              <a:rPr lang="fa-IR" u="sng" dirty="0"/>
              <a:t>شاکیان</a:t>
            </a:r>
            <a:endParaRPr lang="en-US" u="sng" dirty="0"/>
          </a:p>
          <a:p>
            <a:pPr marL="603504" lvl="2" indent="-256032">
              <a:spcBef>
                <a:spcPts val="400"/>
              </a:spcBef>
              <a:buSzPct val="68000"/>
              <a:buFont typeface="Wingdings 3"/>
              <a:buChar char=""/>
            </a:pPr>
            <a:r>
              <a:rPr lang="en-US" dirty="0"/>
              <a:t>KKI maintained that even if the children were injured or exposed to risks, it was not their responsibility to protect the children in the study from unreasonable harm or delays in the complete and prompt reporting of potential hazards.</a:t>
            </a:r>
          </a:p>
          <a:p>
            <a:endParaRPr lang="en-US" dirty="0"/>
          </a:p>
        </p:txBody>
      </p:sp>
      <p:sp>
        <p:nvSpPr>
          <p:cNvPr id="4" name="Slide Number Placeholder 3"/>
          <p:cNvSpPr>
            <a:spLocks noGrp="1"/>
          </p:cNvSpPr>
          <p:nvPr>
            <p:ph type="sldNum" sz="quarter" idx="10"/>
          </p:nvPr>
        </p:nvSpPr>
        <p:spPr/>
        <p:txBody>
          <a:bodyPr/>
          <a:lstStyle/>
          <a:p>
            <a:fld id="{7B0DB420-9F02-403E-94C6-0FACCA29A262}" type="slidenum">
              <a:rPr lang="en-US" smtClean="0"/>
              <a:pPr/>
              <a:t>31</a:t>
            </a:fld>
            <a:endParaRPr lang="en-US"/>
          </a:p>
        </p:txBody>
      </p:sp>
    </p:spTree>
    <p:extLst>
      <p:ext uri="{BB962C8B-B14F-4D97-AF65-F5344CB8AC3E}">
        <p14:creationId xmlns:p14="http://schemas.microsoft.com/office/powerpoint/2010/main" val="10022710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0DB420-9F02-403E-94C6-0FACCA29A262}" type="slidenum">
              <a:rPr lang="en-US" smtClean="0"/>
              <a:pPr/>
              <a:t>32</a:t>
            </a:fld>
            <a:endParaRPr lang="en-US"/>
          </a:p>
        </p:txBody>
      </p:sp>
    </p:spTree>
    <p:extLst>
      <p:ext uri="{BB962C8B-B14F-4D97-AF65-F5344CB8AC3E}">
        <p14:creationId xmlns:p14="http://schemas.microsoft.com/office/powerpoint/2010/main" val="18351906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2900" dirty="0"/>
              <a:t>The parents alleged that KKI </a:t>
            </a:r>
          </a:p>
          <a:p>
            <a:pPr lvl="1"/>
            <a:r>
              <a:rPr lang="en-US" dirty="0"/>
              <a:t>discovered lead in their homes, </a:t>
            </a:r>
          </a:p>
          <a:p>
            <a:pPr lvl="1"/>
            <a:r>
              <a:rPr lang="en-US" dirty="0"/>
              <a:t>failed to warn the occupants in a timely manner,</a:t>
            </a:r>
          </a:p>
          <a:p>
            <a:pPr lvl="1"/>
            <a:r>
              <a:rPr lang="en-US" dirty="0"/>
              <a:t>failed to inform them appropriately of the risks of the study, </a:t>
            </a:r>
          </a:p>
          <a:p>
            <a:pPr lvl="1"/>
            <a:r>
              <a:rPr lang="en-US" dirty="0"/>
              <a:t>and failed to otherwise prevent the children from exposure to lead, </a:t>
            </a:r>
          </a:p>
          <a:p>
            <a:pPr marL="365760" lvl="1" indent="-256032">
              <a:spcBef>
                <a:spcPts val="400"/>
              </a:spcBef>
              <a:buSzPct val="68000"/>
              <a:buFont typeface="Wingdings 3"/>
              <a:buChar char=""/>
            </a:pPr>
            <a:r>
              <a:rPr lang="en-US" sz="2500" dirty="0"/>
              <a:t>thus either poisoning the children or putting them at risk of lead poisoning.’ </a:t>
            </a:r>
          </a:p>
          <a:p>
            <a:pPr marL="365760" lvl="1" indent="-256032">
              <a:spcBef>
                <a:spcPts val="400"/>
              </a:spcBef>
              <a:buSzPct val="68000"/>
              <a:buFont typeface="Wingdings 3"/>
              <a:buChar char=""/>
            </a:pPr>
            <a:r>
              <a:rPr lang="en-US" sz="2500" dirty="0"/>
              <a:t>KKI moved for </a:t>
            </a:r>
            <a:r>
              <a:rPr lang="en-US" sz="2500" i="1" dirty="0"/>
              <a:t>summary </a:t>
            </a:r>
            <a:r>
              <a:rPr lang="en-US" sz="2500" dirty="0"/>
              <a:t>judgment on the grounds that, </a:t>
            </a:r>
          </a:p>
          <a:p>
            <a:pPr marL="603504" lvl="2" indent="-256032">
              <a:spcBef>
                <a:spcPts val="400"/>
              </a:spcBef>
              <a:buSzPct val="68000"/>
              <a:buFont typeface="Wingdings 3"/>
              <a:buChar char=""/>
            </a:pPr>
            <a:r>
              <a:rPr lang="en-US" dirty="0"/>
              <a:t>as a matter of law, it had no duty of care to the human subjects on the facts alleged by the plaintiffs. </a:t>
            </a:r>
          </a:p>
          <a:p>
            <a:pPr marL="603504" lvl="2" indent="-256032">
              <a:spcBef>
                <a:spcPts val="400"/>
              </a:spcBef>
              <a:buSzPct val="68000"/>
              <a:buFont typeface="Wingdings 3"/>
              <a:buChar char=""/>
            </a:pPr>
            <a:r>
              <a:rPr lang="en-US" dirty="0"/>
              <a:t>KKI maintained that even if the children were injured or exposed to risks, it was not their responsibility to protect the children in the study from unreasonable harm or delays in the complete and prompt reporting of potential hazards.</a:t>
            </a:r>
          </a:p>
          <a:p>
            <a:endParaRPr lang="en-US" dirty="0"/>
          </a:p>
        </p:txBody>
      </p:sp>
      <p:sp>
        <p:nvSpPr>
          <p:cNvPr id="4" name="Slide Number Placeholder 3"/>
          <p:cNvSpPr>
            <a:spLocks noGrp="1"/>
          </p:cNvSpPr>
          <p:nvPr>
            <p:ph type="sldNum" sz="quarter" idx="10"/>
          </p:nvPr>
        </p:nvSpPr>
        <p:spPr/>
        <p:txBody>
          <a:bodyPr/>
          <a:lstStyle/>
          <a:p>
            <a:fld id="{7B0DB420-9F02-403E-94C6-0FACCA29A262}" type="slidenum">
              <a:rPr lang="en-US" smtClean="0"/>
              <a:pPr/>
              <a:t>33</a:t>
            </a:fld>
            <a:endParaRPr lang="en-US"/>
          </a:p>
        </p:txBody>
      </p:sp>
    </p:spTree>
    <p:extLst>
      <p:ext uri="{BB962C8B-B14F-4D97-AF65-F5344CB8AC3E}">
        <p14:creationId xmlns:p14="http://schemas.microsoft.com/office/powerpoint/2010/main" val="2428464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2900" dirty="0"/>
              <a:t>The parents alleged that KKI </a:t>
            </a:r>
          </a:p>
          <a:p>
            <a:pPr lvl="1"/>
            <a:r>
              <a:rPr lang="en-US" dirty="0"/>
              <a:t>discovered lead in their homes, </a:t>
            </a:r>
          </a:p>
          <a:p>
            <a:pPr lvl="1"/>
            <a:r>
              <a:rPr lang="en-US" dirty="0"/>
              <a:t>failed to warn the occupants in a timely manner,</a:t>
            </a:r>
          </a:p>
          <a:p>
            <a:pPr lvl="1"/>
            <a:r>
              <a:rPr lang="en-US" dirty="0"/>
              <a:t>failed to inform them appropriately of the risks of the study, </a:t>
            </a:r>
          </a:p>
          <a:p>
            <a:pPr lvl="1"/>
            <a:r>
              <a:rPr lang="en-US" dirty="0"/>
              <a:t>and failed to otherwise prevent the children from exposure to lead, </a:t>
            </a:r>
          </a:p>
          <a:p>
            <a:pPr marL="365760" lvl="1" indent="-256032">
              <a:spcBef>
                <a:spcPts val="400"/>
              </a:spcBef>
              <a:buSzPct val="68000"/>
              <a:buFont typeface="Wingdings 3"/>
              <a:buChar char=""/>
            </a:pPr>
            <a:r>
              <a:rPr lang="en-US" sz="2500" dirty="0"/>
              <a:t>thus either poisoning the children or putting them at risk of lead poisoning.’ </a:t>
            </a:r>
          </a:p>
          <a:p>
            <a:pPr marL="365760" lvl="1" indent="-256032">
              <a:spcBef>
                <a:spcPts val="400"/>
              </a:spcBef>
              <a:buSzPct val="68000"/>
              <a:buFont typeface="Wingdings 3"/>
              <a:buChar char=""/>
            </a:pPr>
            <a:r>
              <a:rPr lang="en-US" sz="2500" dirty="0"/>
              <a:t>KKI moved for </a:t>
            </a:r>
            <a:r>
              <a:rPr lang="en-US" sz="2500" i="1" dirty="0"/>
              <a:t>summary </a:t>
            </a:r>
            <a:r>
              <a:rPr lang="en-US" sz="2500" dirty="0"/>
              <a:t>judgment on the grounds that, </a:t>
            </a:r>
          </a:p>
          <a:p>
            <a:pPr marL="603504" lvl="2" indent="-256032">
              <a:spcBef>
                <a:spcPts val="400"/>
              </a:spcBef>
              <a:buSzPct val="68000"/>
              <a:buFont typeface="Wingdings 3"/>
              <a:buChar char=""/>
            </a:pPr>
            <a:r>
              <a:rPr lang="en-US" dirty="0"/>
              <a:t>as a matter of law, it had no duty of care to the human subjects on the facts alleged by the plaintiffs. </a:t>
            </a:r>
          </a:p>
          <a:p>
            <a:pPr marL="603504" lvl="2" indent="-256032">
              <a:spcBef>
                <a:spcPts val="400"/>
              </a:spcBef>
              <a:buSzPct val="68000"/>
              <a:buFont typeface="Wingdings 3"/>
              <a:buChar char=""/>
            </a:pPr>
            <a:r>
              <a:rPr lang="en-US" dirty="0"/>
              <a:t>KKI maintained that even if the children were injured or exposed to risks, it was not their responsibility to protect the children in the study from unreasonable harm or delays in the complete and prompt reporting of potential hazards.</a:t>
            </a:r>
          </a:p>
          <a:p>
            <a:endParaRPr lang="en-US" dirty="0"/>
          </a:p>
        </p:txBody>
      </p:sp>
      <p:sp>
        <p:nvSpPr>
          <p:cNvPr id="4" name="Slide Number Placeholder 3"/>
          <p:cNvSpPr>
            <a:spLocks noGrp="1"/>
          </p:cNvSpPr>
          <p:nvPr>
            <p:ph type="sldNum" sz="quarter" idx="10"/>
          </p:nvPr>
        </p:nvSpPr>
        <p:spPr/>
        <p:txBody>
          <a:bodyPr/>
          <a:lstStyle/>
          <a:p>
            <a:fld id="{7B0DB420-9F02-403E-94C6-0FACCA29A262}" type="slidenum">
              <a:rPr lang="en-US" smtClean="0"/>
              <a:pPr/>
              <a:t>34</a:t>
            </a:fld>
            <a:endParaRPr lang="en-US"/>
          </a:p>
        </p:txBody>
      </p:sp>
    </p:spTree>
    <p:extLst>
      <p:ext uri="{BB962C8B-B14F-4D97-AF65-F5344CB8AC3E}">
        <p14:creationId xmlns:p14="http://schemas.microsoft.com/office/powerpoint/2010/main" val="1745296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Slide Image Placeholder 1"/>
          <p:cNvSpPr>
            <a:spLocks noGrp="1" noRot="1" noChangeAspect="1" noTextEdit="1"/>
          </p:cNvSpPr>
          <p:nvPr>
            <p:ph type="sldImg"/>
          </p:nvPr>
        </p:nvSpPr>
        <p:spPr>
          <a:ln/>
        </p:spPr>
      </p:sp>
      <p:sp>
        <p:nvSpPr>
          <p:cNvPr id="331779" name="Notes Placeholder 2"/>
          <p:cNvSpPr>
            <a:spLocks noGrp="1"/>
          </p:cNvSpPr>
          <p:nvPr>
            <p:ph type="body" idx="1"/>
          </p:nvPr>
        </p:nvSpPr>
        <p:spPr>
          <a:noFill/>
          <a:ln/>
        </p:spPr>
        <p:txBody>
          <a:bodyPr/>
          <a:lstStyle/>
          <a:p>
            <a:pPr algn="r" rtl="1"/>
            <a:r>
              <a:rPr lang="fa-IR" dirty="0"/>
              <a:t>سودرسانی نقش کلیدی و محوری در اخلاق دارد. سؤال مهمی که در رابطه با سود رسانی در اخلاق نظری وجود دراد این است که  آیا رعایت این اصل  اجباری یا اختیاری است و آیا مرزی برای تعریف اختیاری یا اجباری بودن آن وجود دارد؟ در اخلاق کاربردی مصادیق این نظریات مثلا در </a:t>
            </a:r>
            <a:r>
              <a:rPr lang="en-US" dirty="0"/>
              <a:t>Bioethics</a:t>
            </a:r>
            <a:r>
              <a:rPr lang="fa-IR" dirty="0"/>
              <a:t> مطرح می شود.</a:t>
            </a:r>
          </a:p>
          <a:p>
            <a:pPr algn="r" rtl="1"/>
            <a:endParaRPr lang="fa-IR" dirty="0"/>
          </a:p>
          <a:p>
            <a:pPr marL="0" marR="0" lvl="0" indent="0" algn="r" defTabSz="914400" rtl="1" eaLnBrk="1" fontAlgn="base" latinLnBrk="0" hangingPunct="1">
              <a:lnSpc>
                <a:spcPct val="100000"/>
              </a:lnSpc>
              <a:spcBef>
                <a:spcPct val="30000"/>
              </a:spcBef>
              <a:spcAft>
                <a:spcPct val="0"/>
              </a:spcAft>
              <a:buClrTx/>
              <a:buSzTx/>
              <a:buFontTx/>
              <a:buNone/>
              <a:tabLst/>
              <a:defRPr/>
            </a:pPr>
            <a:r>
              <a:rPr lang="fa-IR" dirty="0"/>
              <a:t>کمک به بیماران بی بضاعت آیا مجبوریم یا می توانیم انتخاب کنیم؟ اگر درد و خونریزی داشته باشند چطور؟ و یا اگر در شرایط کرونا احتمال انتقال بیماری به ما را داشته باشند  چه تصمیمی  درست است؟</a:t>
            </a:r>
          </a:p>
          <a:p>
            <a:pPr marL="0" marR="0" lvl="0" indent="0" algn="r" defTabSz="914400" rtl="1" eaLnBrk="1" fontAlgn="base" latinLnBrk="0" hangingPunct="1">
              <a:lnSpc>
                <a:spcPct val="100000"/>
              </a:lnSpc>
              <a:spcBef>
                <a:spcPct val="30000"/>
              </a:spcBef>
              <a:spcAft>
                <a:spcPct val="0"/>
              </a:spcAft>
              <a:buClrTx/>
              <a:buSzTx/>
              <a:buFontTx/>
              <a:buNone/>
              <a:tabLst/>
              <a:defRPr/>
            </a:pPr>
            <a:endParaRPr lang="fa-IR" dirty="0"/>
          </a:p>
          <a:p>
            <a:pPr algn="r" rtl="1"/>
            <a:r>
              <a:rPr lang="fa-IR" dirty="0"/>
              <a:t>همه کارهای خوبی که برای دیگران مفید باشد در این محدوده قرار می گیرد. البته در بخشی که برای جلوگیری از ضرر و آسیب به دیگران ضروری است اخلاقا مجبور به رعایت آن هستیم . </a:t>
            </a:r>
          </a:p>
          <a:p>
            <a:pPr algn="r" rtl="1"/>
            <a:endParaRPr lang="en-GB" dirty="0"/>
          </a:p>
        </p:txBody>
      </p:sp>
      <p:sp>
        <p:nvSpPr>
          <p:cNvPr id="33178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CCD9240-EB7C-40FE-B443-BD9A199DB244}" type="slidenum">
              <a:rPr lang="en-US" sz="1200">
                <a:latin typeface="Arial" charset="0"/>
              </a:rPr>
              <a:pPr algn="r"/>
              <a:t>4</a:t>
            </a:fld>
            <a:endParaRPr lang="en-US" sz="1200">
              <a:latin typeface="Arial" charset="0"/>
            </a:endParaRPr>
          </a:p>
        </p:txBody>
      </p:sp>
    </p:spTree>
    <p:extLst>
      <p:ext uri="{BB962C8B-B14F-4D97-AF65-F5344CB8AC3E}">
        <p14:creationId xmlns:p14="http://schemas.microsoft.com/office/powerpoint/2010/main" val="8563486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2900" dirty="0"/>
              <a:t>The parents alleged that KKI </a:t>
            </a:r>
          </a:p>
          <a:p>
            <a:pPr lvl="1"/>
            <a:r>
              <a:rPr lang="en-US" dirty="0"/>
              <a:t>discovered lead in their homes, </a:t>
            </a:r>
          </a:p>
          <a:p>
            <a:pPr lvl="1"/>
            <a:r>
              <a:rPr lang="en-US" dirty="0"/>
              <a:t>failed to warn the occupants in a timely manner,</a:t>
            </a:r>
          </a:p>
          <a:p>
            <a:pPr lvl="1"/>
            <a:r>
              <a:rPr lang="en-US" dirty="0"/>
              <a:t>failed to inform them appropriately of the risks of the study, </a:t>
            </a:r>
          </a:p>
          <a:p>
            <a:pPr lvl="1"/>
            <a:r>
              <a:rPr lang="en-US" dirty="0"/>
              <a:t>and failed to otherwise prevent the children from exposure to lead, </a:t>
            </a:r>
          </a:p>
          <a:p>
            <a:pPr marL="365760" lvl="1" indent="-256032">
              <a:spcBef>
                <a:spcPts val="400"/>
              </a:spcBef>
              <a:buSzPct val="68000"/>
              <a:buFont typeface="Wingdings 3"/>
              <a:buChar char=""/>
            </a:pPr>
            <a:r>
              <a:rPr lang="en-US" sz="2500" dirty="0"/>
              <a:t>thus either poisoning the children or putting them at risk of lead poisoning.’ </a:t>
            </a:r>
          </a:p>
          <a:p>
            <a:pPr marL="365760" lvl="1" indent="-256032">
              <a:spcBef>
                <a:spcPts val="400"/>
              </a:spcBef>
              <a:buSzPct val="68000"/>
              <a:buFont typeface="Wingdings 3"/>
              <a:buChar char=""/>
            </a:pPr>
            <a:r>
              <a:rPr lang="en-US" sz="2500" dirty="0"/>
              <a:t>KKI moved for </a:t>
            </a:r>
            <a:r>
              <a:rPr lang="en-US" sz="2500" i="1" dirty="0"/>
              <a:t>summary </a:t>
            </a:r>
            <a:r>
              <a:rPr lang="en-US" sz="2500" dirty="0"/>
              <a:t>judgment on the grounds that, </a:t>
            </a:r>
          </a:p>
          <a:p>
            <a:pPr marL="603504" lvl="2" indent="-256032">
              <a:spcBef>
                <a:spcPts val="400"/>
              </a:spcBef>
              <a:buSzPct val="68000"/>
              <a:buFont typeface="Wingdings 3"/>
              <a:buChar char=""/>
            </a:pPr>
            <a:r>
              <a:rPr lang="en-US" dirty="0"/>
              <a:t>as a matter of law, it had no duty of care to the human subjects on the facts alleged by the plaintiffs. </a:t>
            </a:r>
          </a:p>
          <a:p>
            <a:pPr marL="603504" lvl="2" indent="-256032">
              <a:spcBef>
                <a:spcPts val="400"/>
              </a:spcBef>
              <a:buSzPct val="68000"/>
              <a:buFont typeface="Wingdings 3"/>
              <a:buChar char=""/>
            </a:pPr>
            <a:r>
              <a:rPr lang="en-US" dirty="0"/>
              <a:t>KKI maintained that even if the children were injured or exposed to risks, it was not their responsibility to protect the children in the study from unreasonable harm or delays in the complete and prompt reporting of potential hazards.</a:t>
            </a:r>
          </a:p>
          <a:p>
            <a:endParaRPr lang="en-US" dirty="0"/>
          </a:p>
        </p:txBody>
      </p:sp>
      <p:sp>
        <p:nvSpPr>
          <p:cNvPr id="4" name="Slide Number Placeholder 3"/>
          <p:cNvSpPr>
            <a:spLocks noGrp="1"/>
          </p:cNvSpPr>
          <p:nvPr>
            <p:ph type="sldNum" sz="quarter" idx="10"/>
          </p:nvPr>
        </p:nvSpPr>
        <p:spPr/>
        <p:txBody>
          <a:bodyPr/>
          <a:lstStyle/>
          <a:p>
            <a:fld id="{7B0DB420-9F02-403E-94C6-0FACCA29A262}" type="slidenum">
              <a:rPr lang="en-US" smtClean="0"/>
              <a:pPr/>
              <a:t>35</a:t>
            </a:fld>
            <a:endParaRPr lang="en-US"/>
          </a:p>
        </p:txBody>
      </p:sp>
    </p:spTree>
    <p:extLst>
      <p:ext uri="{BB962C8B-B14F-4D97-AF65-F5344CB8AC3E}">
        <p14:creationId xmlns:p14="http://schemas.microsoft.com/office/powerpoint/2010/main" val="20378007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2900" dirty="0"/>
              <a:t>The parents alleged that KKI </a:t>
            </a:r>
          </a:p>
          <a:p>
            <a:pPr lvl="1"/>
            <a:r>
              <a:rPr lang="en-US" dirty="0"/>
              <a:t>discovered lead in their homes, </a:t>
            </a:r>
          </a:p>
          <a:p>
            <a:pPr lvl="1"/>
            <a:r>
              <a:rPr lang="en-US" dirty="0"/>
              <a:t>failed to warn the occupants in a timely manner,</a:t>
            </a:r>
          </a:p>
          <a:p>
            <a:pPr lvl="1"/>
            <a:r>
              <a:rPr lang="en-US" dirty="0"/>
              <a:t>failed to inform them appropriately of the risks of the study, </a:t>
            </a:r>
          </a:p>
          <a:p>
            <a:pPr lvl="1"/>
            <a:r>
              <a:rPr lang="en-US" dirty="0"/>
              <a:t>and failed to otherwise prevent the children from exposure to lead, </a:t>
            </a:r>
          </a:p>
          <a:p>
            <a:pPr marL="365760" lvl="1" indent="-256032">
              <a:spcBef>
                <a:spcPts val="400"/>
              </a:spcBef>
              <a:buSzPct val="68000"/>
              <a:buFont typeface="Wingdings 3"/>
              <a:buChar char=""/>
            </a:pPr>
            <a:r>
              <a:rPr lang="en-US" sz="2500" dirty="0"/>
              <a:t>thus either poisoning the children or putting them at risk of lead poisoning.’ </a:t>
            </a:r>
          </a:p>
          <a:p>
            <a:pPr marL="365760" lvl="1" indent="-256032">
              <a:spcBef>
                <a:spcPts val="400"/>
              </a:spcBef>
              <a:buSzPct val="68000"/>
              <a:buFont typeface="Wingdings 3"/>
              <a:buChar char=""/>
            </a:pPr>
            <a:r>
              <a:rPr lang="en-US" sz="2500" dirty="0"/>
              <a:t>KKI moved for </a:t>
            </a:r>
            <a:r>
              <a:rPr lang="en-US" sz="2500" i="1" dirty="0"/>
              <a:t>summary </a:t>
            </a:r>
            <a:r>
              <a:rPr lang="en-US" sz="2500" dirty="0"/>
              <a:t>judgment on the grounds that, </a:t>
            </a:r>
          </a:p>
          <a:p>
            <a:pPr marL="603504" lvl="2" indent="-256032">
              <a:spcBef>
                <a:spcPts val="400"/>
              </a:spcBef>
              <a:buSzPct val="68000"/>
              <a:buFont typeface="Wingdings 3"/>
              <a:buChar char=""/>
            </a:pPr>
            <a:r>
              <a:rPr lang="en-US" dirty="0"/>
              <a:t>as a matter of law, it had no duty of care to the human subjects on the facts alleged by the plaintiffs. </a:t>
            </a:r>
          </a:p>
          <a:p>
            <a:pPr marL="603504" lvl="2" indent="-256032">
              <a:spcBef>
                <a:spcPts val="400"/>
              </a:spcBef>
              <a:buSzPct val="68000"/>
              <a:buFont typeface="Wingdings 3"/>
              <a:buChar char=""/>
            </a:pPr>
            <a:r>
              <a:rPr lang="en-US" dirty="0"/>
              <a:t>KKI maintained that even if the children were injured or exposed to risks, it was not their responsibility to protect the children in the study from unreasonable harm or delays in the complete and prompt reporting of potential hazards.</a:t>
            </a:r>
          </a:p>
          <a:p>
            <a:endParaRPr lang="en-US" dirty="0"/>
          </a:p>
        </p:txBody>
      </p:sp>
      <p:sp>
        <p:nvSpPr>
          <p:cNvPr id="4" name="Slide Number Placeholder 3"/>
          <p:cNvSpPr>
            <a:spLocks noGrp="1"/>
          </p:cNvSpPr>
          <p:nvPr>
            <p:ph type="sldNum" sz="quarter" idx="10"/>
          </p:nvPr>
        </p:nvSpPr>
        <p:spPr/>
        <p:txBody>
          <a:bodyPr/>
          <a:lstStyle/>
          <a:p>
            <a:fld id="{7B0DB420-9F02-403E-94C6-0FACCA29A262}" type="slidenum">
              <a:rPr lang="en-US" smtClean="0"/>
              <a:pPr/>
              <a:t>36</a:t>
            </a:fld>
            <a:endParaRPr lang="en-US"/>
          </a:p>
        </p:txBody>
      </p:sp>
    </p:spTree>
    <p:extLst>
      <p:ext uri="{BB962C8B-B14F-4D97-AF65-F5344CB8AC3E}">
        <p14:creationId xmlns:p14="http://schemas.microsoft.com/office/powerpoint/2010/main" val="25338440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2900" dirty="0"/>
              <a:t>The parents alleged that KKI </a:t>
            </a:r>
          </a:p>
          <a:p>
            <a:pPr lvl="1"/>
            <a:r>
              <a:rPr lang="en-US" dirty="0"/>
              <a:t>discovered lead in their homes, </a:t>
            </a:r>
          </a:p>
          <a:p>
            <a:pPr lvl="1"/>
            <a:r>
              <a:rPr lang="en-US" dirty="0"/>
              <a:t>failed to warn the occupants in a timely manner,</a:t>
            </a:r>
          </a:p>
          <a:p>
            <a:pPr lvl="1"/>
            <a:r>
              <a:rPr lang="en-US" dirty="0"/>
              <a:t>failed to inform them appropriately of the risks of the study, </a:t>
            </a:r>
          </a:p>
          <a:p>
            <a:pPr lvl="1"/>
            <a:r>
              <a:rPr lang="en-US" dirty="0"/>
              <a:t>and failed to otherwise prevent the children from exposure to lead, </a:t>
            </a:r>
          </a:p>
          <a:p>
            <a:pPr marL="365760" lvl="1" indent="-256032">
              <a:spcBef>
                <a:spcPts val="400"/>
              </a:spcBef>
              <a:buSzPct val="68000"/>
              <a:buFont typeface="Wingdings 3"/>
              <a:buChar char=""/>
            </a:pPr>
            <a:r>
              <a:rPr lang="en-US" sz="2500" dirty="0"/>
              <a:t>thus either poisoning the children or putting them at risk of lead poisoning.’ </a:t>
            </a:r>
          </a:p>
          <a:p>
            <a:pPr marL="365760" lvl="1" indent="-256032">
              <a:spcBef>
                <a:spcPts val="400"/>
              </a:spcBef>
              <a:buSzPct val="68000"/>
              <a:buFont typeface="Wingdings 3"/>
              <a:buChar char=""/>
            </a:pPr>
            <a:r>
              <a:rPr lang="en-US" sz="2500" dirty="0"/>
              <a:t>KKI moved for </a:t>
            </a:r>
            <a:r>
              <a:rPr lang="en-US" sz="2500" i="1" dirty="0"/>
              <a:t>summary </a:t>
            </a:r>
            <a:r>
              <a:rPr lang="en-US" sz="2500" dirty="0"/>
              <a:t>judgment on the grounds that, </a:t>
            </a:r>
          </a:p>
          <a:p>
            <a:pPr marL="603504" lvl="2" indent="-256032">
              <a:spcBef>
                <a:spcPts val="400"/>
              </a:spcBef>
              <a:buSzPct val="68000"/>
              <a:buFont typeface="Wingdings 3"/>
              <a:buChar char=""/>
            </a:pPr>
            <a:r>
              <a:rPr lang="en-US" dirty="0"/>
              <a:t>as a matter of law, it had no duty of care to the human subjects on the facts alleged by the plaintiffs. </a:t>
            </a:r>
          </a:p>
          <a:p>
            <a:pPr marL="603504" lvl="2" indent="-256032">
              <a:spcBef>
                <a:spcPts val="400"/>
              </a:spcBef>
              <a:buSzPct val="68000"/>
              <a:buFont typeface="Wingdings 3"/>
              <a:buChar char=""/>
            </a:pPr>
            <a:r>
              <a:rPr lang="en-US" dirty="0"/>
              <a:t>KKI maintained that even if the children were injured or exposed to risks, it was not their responsibility to protect the children in the study from unreasonable harm or delays in the complete and prompt reporting of potential hazards.</a:t>
            </a:r>
          </a:p>
          <a:p>
            <a:endParaRPr lang="en-US" dirty="0"/>
          </a:p>
        </p:txBody>
      </p:sp>
      <p:sp>
        <p:nvSpPr>
          <p:cNvPr id="4" name="Slide Number Placeholder 3"/>
          <p:cNvSpPr>
            <a:spLocks noGrp="1"/>
          </p:cNvSpPr>
          <p:nvPr>
            <p:ph type="sldNum" sz="quarter" idx="10"/>
          </p:nvPr>
        </p:nvSpPr>
        <p:spPr/>
        <p:txBody>
          <a:bodyPr/>
          <a:lstStyle/>
          <a:p>
            <a:fld id="{7B0DB420-9F02-403E-94C6-0FACCA29A262}" type="slidenum">
              <a:rPr lang="en-US" smtClean="0"/>
              <a:pPr/>
              <a:t>37</a:t>
            </a:fld>
            <a:endParaRPr lang="en-US"/>
          </a:p>
        </p:txBody>
      </p:sp>
    </p:spTree>
    <p:extLst>
      <p:ext uri="{BB962C8B-B14F-4D97-AF65-F5344CB8AC3E}">
        <p14:creationId xmlns:p14="http://schemas.microsoft.com/office/powerpoint/2010/main" val="13959070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223B0-9BC1-4503-A1B8-7EAA7FFCC5FD}" type="slidenum">
              <a:rPr lang="en-GB" altLang="en-US" smtClean="0"/>
              <a:pPr/>
              <a:t>39</a:t>
            </a:fld>
            <a:endParaRPr lang="en-GB" altLang="en-US"/>
          </a:p>
        </p:txBody>
      </p:sp>
    </p:spTree>
    <p:extLst>
      <p:ext uri="{BB962C8B-B14F-4D97-AF65-F5344CB8AC3E}">
        <p14:creationId xmlns:p14="http://schemas.microsoft.com/office/powerpoint/2010/main" val="12465880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223B0-9BC1-4503-A1B8-7EAA7FFCC5FD}" type="slidenum">
              <a:rPr lang="en-GB" altLang="en-US" smtClean="0"/>
              <a:pPr/>
              <a:t>40</a:t>
            </a:fld>
            <a:endParaRPr lang="en-GB" altLang="en-US"/>
          </a:p>
        </p:txBody>
      </p:sp>
    </p:spTree>
    <p:extLst>
      <p:ext uri="{BB962C8B-B14F-4D97-AF65-F5344CB8AC3E}">
        <p14:creationId xmlns:p14="http://schemas.microsoft.com/office/powerpoint/2010/main" val="20433256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در وحله اول بایستی به  اختلاف بین استاندارد بالینی و تحقیق را توجه کنیم.</a:t>
            </a:r>
          </a:p>
          <a:p>
            <a:pPr algn="r" rtl="1"/>
            <a:r>
              <a:rPr lang="fa-IR" dirty="0"/>
              <a:t>در مرحله دوم 3 سؤال اصلی وجود دارد: </a:t>
            </a:r>
          </a:p>
          <a:p>
            <a:pPr algn="r" rtl="1"/>
            <a:r>
              <a:rPr lang="fa-IR" dirty="0"/>
              <a:t>1- آیا از نظر علمی درست است و پایه محکمی دارد؟</a:t>
            </a:r>
          </a:p>
          <a:p>
            <a:pPr algn="r" rtl="1"/>
            <a:r>
              <a:rPr lang="fa-IR" dirty="0"/>
              <a:t>2- آیا برای کاهش خطرات تلاش شده است؟</a:t>
            </a:r>
          </a:p>
          <a:p>
            <a:pPr algn="r" rtl="1"/>
            <a:r>
              <a:rPr lang="fa-IR" dirty="0"/>
              <a:t>3-آیا می توان رضایت نامه آگاهانه گرفت؟</a:t>
            </a:r>
            <a:endParaRPr lang="en-US" dirty="0"/>
          </a:p>
        </p:txBody>
      </p:sp>
      <p:sp>
        <p:nvSpPr>
          <p:cNvPr id="4" name="Slide Number Placeholder 3"/>
          <p:cNvSpPr>
            <a:spLocks noGrp="1"/>
          </p:cNvSpPr>
          <p:nvPr>
            <p:ph type="sldNum" sz="quarter" idx="5"/>
          </p:nvPr>
        </p:nvSpPr>
        <p:spPr/>
        <p:txBody>
          <a:bodyPr/>
          <a:lstStyle/>
          <a:p>
            <a:fld id="{27F223B0-9BC1-4503-A1B8-7EAA7FFCC5FD}" type="slidenum">
              <a:rPr lang="en-GB" altLang="en-US" smtClean="0"/>
              <a:pPr/>
              <a:t>41</a:t>
            </a:fld>
            <a:endParaRPr lang="en-GB" altLang="en-US"/>
          </a:p>
        </p:txBody>
      </p:sp>
    </p:spTree>
    <p:extLst>
      <p:ext uri="{BB962C8B-B14F-4D97-AF65-F5344CB8AC3E}">
        <p14:creationId xmlns:p14="http://schemas.microsoft.com/office/powerpoint/2010/main" val="17918588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از آنجه که پیامد اولیه در مطالعه موزلی درد بوده است و متغیر کاملا  </a:t>
            </a:r>
            <a:r>
              <a:rPr lang="en-US" dirty="0"/>
              <a:t>subjective</a:t>
            </a:r>
            <a:r>
              <a:rPr lang="fa-IR" dirty="0"/>
              <a:t> است روش جایگزین معتبری از نظر علمی  بجای جراحی پلاسبو نمی توان پیشنهاد کرد. </a:t>
            </a:r>
          </a:p>
          <a:p>
            <a:pPr algn="r" rtl="1"/>
            <a:r>
              <a:rPr lang="fa-IR" dirty="0"/>
              <a:t>ضمنا درد بیشترین تاثیر را از پلاسبو دریافت می کند. و جراحی هم بدلیل تهاجمی بودن تاثیر پلاسبو قوی دارد.</a:t>
            </a:r>
            <a:endParaRPr lang="en-US" dirty="0"/>
          </a:p>
          <a:p>
            <a:pPr algn="r" rtl="1"/>
            <a:r>
              <a:rPr lang="fa-IR" dirty="0"/>
              <a:t>تایید قبول ریسک اگرچه از نظر اخلاقی امکانپذیر نیست زیرا هیچ منفعتی عاید بیمار نمی شود ولی موارد مشابه دیگری وجود دارد که خطر بیشتری را برای کمک به علم پذیرفته اند مانند فاز اول آزمایش داروها و یا برونکوسکوپی یا سلول درمانی در پارکینسون و یا نمونه برداری از عضلات.</a:t>
            </a:r>
          </a:p>
          <a:p>
            <a:pPr algn="r" rtl="1"/>
            <a:r>
              <a:rPr lang="fa-IR" dirty="0"/>
              <a:t>در بیماران روانی و سرطان در تایید رضایت آگاهانه معمولا بیماران فایده را بزرگ می پندارند و خطر را کوچک می شمارند و این رضایت اغلب آگاهانه نمی باشد ولی در استئوآرتریت این مشکل وجود ندارد. البته در مورد اینکه برای مشابه سازی دقیق ، تقلید دبریدمان داخل مفصل در گروه پلاسبو انجام می شده است توضیحی آورده نشده است و قاعدتا بایستی هم در فرم رضایت آگاهانه توضیح داده شود و هم در انتهای مطالعه به گروه پلاسبو  نحوه این تقلید و مشابه سازی توضیح داده شود.</a:t>
            </a:r>
          </a:p>
          <a:p>
            <a:pPr algn="r" rtl="1"/>
            <a:endParaRPr lang="fa-IR" dirty="0"/>
          </a:p>
          <a:p>
            <a:r>
              <a:rPr lang="en-US" dirty="0"/>
              <a:t>Physical  Drug side effect</a:t>
            </a:r>
          </a:p>
          <a:p>
            <a:r>
              <a:rPr lang="en-US" dirty="0"/>
              <a:t>Psychological risk emotional to feel bad</a:t>
            </a:r>
          </a:p>
          <a:p>
            <a:r>
              <a:rPr lang="en-US" dirty="0"/>
              <a:t>Social  risk Other people not treating me good</a:t>
            </a:r>
          </a:p>
          <a:p>
            <a:r>
              <a:rPr lang="en-US" dirty="0"/>
              <a:t>Economic risk unintentional economic burden</a:t>
            </a:r>
          </a:p>
        </p:txBody>
      </p:sp>
      <p:sp>
        <p:nvSpPr>
          <p:cNvPr id="4" name="Slide Number Placeholder 3"/>
          <p:cNvSpPr>
            <a:spLocks noGrp="1"/>
          </p:cNvSpPr>
          <p:nvPr>
            <p:ph type="sldNum" sz="quarter" idx="10"/>
          </p:nvPr>
        </p:nvSpPr>
        <p:spPr/>
        <p:txBody>
          <a:bodyPr/>
          <a:lstStyle/>
          <a:p>
            <a:fld id="{27F223B0-9BC1-4503-A1B8-7EAA7FFCC5FD}" type="slidenum">
              <a:rPr lang="en-GB" altLang="en-US" smtClean="0"/>
              <a:pPr/>
              <a:t>42</a:t>
            </a:fld>
            <a:endParaRPr lang="en-GB" altLang="en-US"/>
          </a:p>
        </p:txBody>
      </p:sp>
    </p:spTree>
    <p:extLst>
      <p:ext uri="{BB962C8B-B14F-4D97-AF65-F5344CB8AC3E}">
        <p14:creationId xmlns:p14="http://schemas.microsoft.com/office/powerpoint/2010/main" val="1886718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Slide Image Placeholder 1"/>
          <p:cNvSpPr>
            <a:spLocks noGrp="1" noRot="1" noChangeAspect="1" noTextEdit="1"/>
          </p:cNvSpPr>
          <p:nvPr>
            <p:ph type="sldImg"/>
          </p:nvPr>
        </p:nvSpPr>
        <p:spPr>
          <a:ln/>
        </p:spPr>
      </p:sp>
      <p:sp>
        <p:nvSpPr>
          <p:cNvPr id="331779" name="Notes Placeholder 2"/>
          <p:cNvSpPr>
            <a:spLocks noGrp="1"/>
          </p:cNvSpPr>
          <p:nvPr>
            <p:ph type="body" idx="1"/>
          </p:nvPr>
        </p:nvSpPr>
        <p:spPr>
          <a:noFill/>
          <a:ln/>
        </p:spPr>
        <p:txBody>
          <a:bodyPr/>
          <a:lstStyle/>
          <a:p>
            <a:pPr algn="r" rtl="1"/>
            <a:r>
              <a:rPr lang="fa-IR" dirty="0"/>
              <a:t>در حالیکه بسیاری از رفتارهای معمولی در سود رسانی به دیگران در اخلاق نظری اجباری محسوب می شوند، ولی رفتارهای بسیار خیرخواهانه نیز وجود دراند که اختیاری هستند. این رفتارها همیشه در حد قدیسان و دشوار و پر مسئولیت نیستند بلک رفتارهای ساده ای مانند خدمات داوطلبانه عمومی هدایای بی نام و حتی بخشش به دیگران جزء موارد سودرسانی غیر اجباری می باشند. </a:t>
            </a:r>
          </a:p>
          <a:p>
            <a:pPr algn="r" rtl="1"/>
            <a:r>
              <a:rPr lang="fa-IR" dirty="0"/>
              <a:t>در میان رفتارهای سودمند از این نظر که این رفتارها برای ما چقدر هزینه دارند و درجه سودرسانی آنها به دیگران چقدر است در بخشهای مختلف این طیف قرار می گیرند: </a:t>
            </a:r>
          </a:p>
          <a:p>
            <a:pPr algn="r" rtl="1"/>
            <a:r>
              <a:rPr lang="fa-IR" dirty="0"/>
              <a:t>عموما پذیرفته شده است  که رفتارهای سودرساننده معمول نیاز به ازخودگذشتگی فوق العاده ای یا انساندوستی غیر معمول ندارد. این طیف از کمک به یک ناتوان در ورود به اطاقی با درب سنگین به عنوان رفتار اجباری ملایم تا نجات جان انسانی که همسفر شما در اتومبیل بوده است بدون اینکه شما در خطر بیافتید گسترده شده است.</a:t>
            </a:r>
          </a:p>
          <a:p>
            <a:pPr algn="r" rtl="1"/>
            <a:r>
              <a:rPr lang="fa-IR" dirty="0"/>
              <a:t>در حقیقت رفتارهای قدیسانه و قهرمانانه در انتهای طیف رفتارهای ایده آل و غیر اجباری سودرسان قرار می گیرند. درحایکه فقدان رفتارهای سود رسان اجباری در مجموعه رفتارهای فرد یک نقص در زندگی اخلاقی محسوب می شود، فقدان رفتارهای قهرمانانه یا به خطر انداختن خود نقصی محسوب نمی شود. از خودگذشتگی پزشکان در مبارزه با کرونا با حداقل وسایل حفاظتی بدون شک قهرمانانه است.</a:t>
            </a:r>
          </a:p>
        </p:txBody>
      </p:sp>
      <p:sp>
        <p:nvSpPr>
          <p:cNvPr id="33178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CCD9240-EB7C-40FE-B443-BD9A199DB244}" type="slidenum">
              <a:rPr lang="en-US" sz="1200">
                <a:latin typeface="Arial" charset="0"/>
              </a:rPr>
              <a:pPr algn="r"/>
              <a:t>5</a:t>
            </a:fld>
            <a:endParaRPr lang="en-US" sz="1200">
              <a:latin typeface="Arial" charset="0"/>
            </a:endParaRPr>
          </a:p>
        </p:txBody>
      </p:sp>
    </p:spTree>
    <p:extLst>
      <p:ext uri="{BB962C8B-B14F-4D97-AF65-F5344CB8AC3E}">
        <p14:creationId xmlns:p14="http://schemas.microsoft.com/office/powerpoint/2010/main" val="856348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دیوید هیوم بر خلاف هابز معتقد بود خود محوری بر اساس یک وضعیت روانشناسی اخلاقی معیوب بوجود می آید و انسان ذاتا مهربان است. در حالیکه انسان را بین </a:t>
            </a:r>
            <a:r>
              <a:rPr lang="en-US" dirty="0"/>
              <a:t>Self Egoism</a:t>
            </a:r>
            <a:r>
              <a:rPr lang="fa-IR" dirty="0"/>
              <a:t> و </a:t>
            </a:r>
            <a:r>
              <a:rPr lang="en-US" dirty="0"/>
              <a:t>benevolence</a:t>
            </a:r>
            <a:r>
              <a:rPr lang="fa-IR" dirty="0"/>
              <a:t> می بیند، </a:t>
            </a:r>
            <a:r>
              <a:rPr lang="en-US" dirty="0"/>
              <a:t>Egoist</a:t>
            </a:r>
            <a:r>
              <a:rPr lang="fa-IR" dirty="0"/>
              <a:t> ها انسان را بین غرایظ ترس و بقاء و جستجوی شادمانی می بیندد.</a:t>
            </a:r>
          </a:p>
          <a:p>
            <a:pPr algn="r" rtl="1"/>
            <a:r>
              <a:rPr lang="fa-IR" dirty="0"/>
              <a:t>امانوئل کانت وظیفه را جایگزین مهربانی کرد. سودرسانی متعاقب وظیفه محدوده ای دارد ولی متعاقب مهربانی پایانی ندارد.</a:t>
            </a:r>
          </a:p>
          <a:p>
            <a:pPr algn="r" rtl="1"/>
            <a:r>
              <a:rPr lang="fa-IR" dirty="0"/>
              <a:t>جان استوارت میل معتقد بود حداکثر شادمانی برای اکثریت افراد بصورت عملی می تواند راه درست را نشان دهد و </a:t>
            </a:r>
            <a:r>
              <a:rPr lang="en-US" dirty="0"/>
              <a:t>Utilitarianism</a:t>
            </a:r>
            <a:r>
              <a:rPr lang="fa-IR" dirty="0"/>
              <a:t> را بنیان نهاد با در نظر گرفتن سودرسانی و </a:t>
            </a:r>
            <a:r>
              <a:rPr lang="en-US" dirty="0"/>
              <a:t>Consequentialism</a:t>
            </a:r>
            <a:r>
              <a:rPr lang="fa-IR" dirty="0"/>
              <a:t> را با رعایت حداکثر سود برای حداکثر دینفعان تعریف کرد.</a:t>
            </a:r>
          </a:p>
          <a:p>
            <a:pPr marL="0" marR="0" lvl="0" indent="0" algn="r" defTabSz="914400" rtl="1" eaLnBrk="1" fontAlgn="base" latinLnBrk="0" hangingPunct="1">
              <a:lnSpc>
                <a:spcPct val="100000"/>
              </a:lnSpc>
              <a:spcBef>
                <a:spcPct val="30000"/>
              </a:spcBef>
              <a:spcAft>
                <a:spcPct val="0"/>
              </a:spcAft>
              <a:buClrTx/>
              <a:buSzTx/>
              <a:buFontTx/>
              <a:buNone/>
              <a:tabLst/>
              <a:defRPr/>
            </a:pPr>
            <a:r>
              <a:rPr lang="fa-IR" dirty="0"/>
              <a:t>هیچکدام به روشنی محدوده سود رسانی اجباری و اختیاری را تعریف نکردند؟</a:t>
            </a:r>
            <a:endParaRPr lang="en-US" dirty="0"/>
          </a:p>
          <a:p>
            <a:pPr algn="r" rtl="1"/>
            <a:endParaRPr lang="fa-IR" dirty="0"/>
          </a:p>
        </p:txBody>
      </p:sp>
      <p:sp>
        <p:nvSpPr>
          <p:cNvPr id="4" name="Slide Number Placeholder 3"/>
          <p:cNvSpPr>
            <a:spLocks noGrp="1"/>
          </p:cNvSpPr>
          <p:nvPr>
            <p:ph type="sldNum" sz="quarter" idx="5"/>
          </p:nvPr>
        </p:nvSpPr>
        <p:spPr/>
        <p:txBody>
          <a:bodyPr/>
          <a:lstStyle/>
          <a:p>
            <a:fld id="{27F223B0-9BC1-4503-A1B8-7EAA7FFCC5FD}" type="slidenum">
              <a:rPr lang="en-GB" altLang="en-US" smtClean="0"/>
              <a:pPr/>
              <a:t>6</a:t>
            </a:fld>
            <a:endParaRPr lang="en-GB" altLang="en-US"/>
          </a:p>
        </p:txBody>
      </p:sp>
    </p:spTree>
    <p:extLst>
      <p:ext uri="{BB962C8B-B14F-4D97-AF65-F5344CB8AC3E}">
        <p14:creationId xmlns:p14="http://schemas.microsoft.com/office/powerpoint/2010/main" val="2860573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Benevolence: </a:t>
            </a:r>
            <a:r>
              <a:rPr lang="en-US" sz="1200" b="0" i="0" kern="1200" dirty="0">
                <a:solidFill>
                  <a:schemeClr val="tx1"/>
                </a:solidFill>
                <a:effectLst/>
                <a:latin typeface="Arial" panose="020B0604020202020204" pitchFamily="34" charset="0"/>
                <a:ea typeface="+mn-ea"/>
                <a:cs typeface="Arial" panose="020B0604020202020204" pitchFamily="34" charset="0"/>
              </a:rPr>
              <a:t>desire to do good to others; goodwill; charitableness</a:t>
            </a:r>
          </a:p>
          <a:p>
            <a:pPr algn="r" rtl="1"/>
            <a:r>
              <a:rPr lang="fa-IR" sz="1200" b="0" i="0" kern="1200" dirty="0">
                <a:solidFill>
                  <a:schemeClr val="tx1"/>
                </a:solidFill>
                <a:effectLst/>
                <a:latin typeface="Arial" panose="020B0604020202020204" pitchFamily="34" charset="0"/>
                <a:ea typeface="+mn-ea"/>
                <a:cs typeface="Arial" panose="020B0604020202020204" pitchFamily="34" charset="0"/>
              </a:rPr>
              <a:t>برنارد گرت معتقد است فقط ضرر نرساندن اجباری است ولی سود رسانی ویژگی متعالیی است که بسیار ستودنی است ولی اجباری نیست. در حقیقت قوانین ضرر نرساندن افعال نهیی هستند و انجام آنها دشوار نیست اما افعال سود رسان اقدامات عملی و هزینه بر هستند. موارد قانونی کمک و نجات مصدومین با این دیدگاه در تناقض است.</a:t>
            </a:r>
            <a:endParaRPr lang="en-US" sz="1200" b="0" i="0" kern="1200" dirty="0">
              <a:solidFill>
                <a:schemeClr val="tx1"/>
              </a:solidFill>
              <a:effectLst/>
              <a:latin typeface="Arial" panose="020B0604020202020204" pitchFamily="34" charset="0"/>
              <a:ea typeface="+mn-ea"/>
              <a:cs typeface="Arial" panose="020B0604020202020204" pitchFamily="34" charset="0"/>
            </a:endParaRPr>
          </a:p>
          <a:p>
            <a:pPr algn="r" rtl="1"/>
            <a:r>
              <a:rPr lang="fa-IR" sz="1200" b="0" i="0" kern="1200" dirty="0">
                <a:solidFill>
                  <a:schemeClr val="tx1"/>
                </a:solidFill>
                <a:effectLst/>
                <a:latin typeface="Arial" panose="020B0604020202020204" pitchFamily="34" charset="0"/>
                <a:ea typeface="+mn-ea"/>
                <a:cs typeface="Arial" panose="020B0604020202020204" pitchFamily="34" charset="0"/>
              </a:rPr>
              <a:t>پیتر سینگر فرد را در مقابل فقر و بیماریهای قابل پیشگیری در تمام دنیا تا زمانی که دچار آسیب نشویم موظف به کمک می داند. صرف وقت و منابع برای امور بیهوده را غیر اخلاقی می داند. از آنجا که این استاندارد بالایی از اخلاق بوده و منابع فراوانی از پروژه های جاری بایستی صرف فقر زدایی از جهان شود او به 10% از درآمد قانع شد تا توقع رفتار مقدس گونه نداشته باشد و توقعات در حد متعارف سودرسان باقی بماند.</a:t>
            </a:r>
            <a:endParaRPr lang="en-US" sz="1200" b="0" i="0" kern="1200" dirty="0">
              <a:solidFill>
                <a:schemeClr val="tx1"/>
              </a:solidFill>
              <a:effectLst/>
              <a:latin typeface="Arial" panose="020B0604020202020204" pitchFamily="34" charset="0"/>
              <a:ea typeface="+mn-ea"/>
              <a:cs typeface="Arial" panose="020B0604020202020204" pitchFamily="34" charset="0"/>
            </a:endParaRPr>
          </a:p>
          <a:p>
            <a:pPr algn="r" rtl="1"/>
            <a:r>
              <a:rPr lang="fa-IR" sz="1200" b="0" i="0" kern="1200" dirty="0">
                <a:solidFill>
                  <a:schemeClr val="tx1"/>
                </a:solidFill>
                <a:effectLst/>
                <a:latin typeface="Arial" panose="020B0604020202020204" pitchFamily="34" charset="0"/>
                <a:ea typeface="+mn-ea"/>
                <a:cs typeface="Arial" panose="020B0604020202020204" pitchFamily="34" charset="0"/>
              </a:rPr>
              <a:t>لیام مورفی اصول سودرسانی محدود را تعریف کرد. سهم هر فرد را برآورد می کند و به عدم کمک دیگران توجهی ندارد. بنابراین رویه نتیجه گرایی ندارد و قایل به وظیفه گرایی است.</a:t>
            </a:r>
            <a:endParaRPr lang="en-US" dirty="0"/>
          </a:p>
        </p:txBody>
      </p:sp>
      <p:sp>
        <p:nvSpPr>
          <p:cNvPr id="4" name="Slide Number Placeholder 3"/>
          <p:cNvSpPr>
            <a:spLocks noGrp="1"/>
          </p:cNvSpPr>
          <p:nvPr>
            <p:ph type="sldNum" sz="quarter" idx="10"/>
          </p:nvPr>
        </p:nvSpPr>
        <p:spPr/>
        <p:txBody>
          <a:bodyPr/>
          <a:lstStyle/>
          <a:p>
            <a:fld id="{27F223B0-9BC1-4503-A1B8-7EAA7FFCC5FD}" type="slidenum">
              <a:rPr lang="en-GB" altLang="en-US" smtClean="0"/>
              <a:pPr/>
              <a:t>7</a:t>
            </a:fld>
            <a:endParaRPr lang="en-GB" altLang="en-US"/>
          </a:p>
        </p:txBody>
      </p:sp>
    </p:spTree>
    <p:extLst>
      <p:ext uri="{BB962C8B-B14F-4D97-AF65-F5344CB8AC3E}">
        <p14:creationId xmlns:p14="http://schemas.microsoft.com/office/powerpoint/2010/main" val="25896534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در حالیکه تحمل چالشهای ذهنی تا حدی قابل تحمل است ولی بحمل  چالشهای اخلاقی  بسیار دشوار است و برای اغلب مردم بایستی راه حل سریع و روشن ارائه شود.</a:t>
            </a:r>
            <a:endParaRPr lang="en-US" dirty="0"/>
          </a:p>
        </p:txBody>
      </p:sp>
      <p:sp>
        <p:nvSpPr>
          <p:cNvPr id="4" name="Slide Number Placeholder 3"/>
          <p:cNvSpPr>
            <a:spLocks noGrp="1"/>
          </p:cNvSpPr>
          <p:nvPr>
            <p:ph type="sldNum" sz="quarter" idx="5"/>
          </p:nvPr>
        </p:nvSpPr>
        <p:spPr/>
        <p:txBody>
          <a:bodyPr/>
          <a:lstStyle/>
          <a:p>
            <a:fld id="{27F223B0-9BC1-4503-A1B8-7EAA7FFCC5FD}" type="slidenum">
              <a:rPr lang="en-GB" altLang="en-US" smtClean="0"/>
              <a:pPr/>
              <a:t>8</a:t>
            </a:fld>
            <a:endParaRPr lang="en-GB" altLang="en-US"/>
          </a:p>
        </p:txBody>
      </p:sp>
    </p:spTree>
    <p:extLst>
      <p:ext uri="{BB962C8B-B14F-4D97-AF65-F5344CB8AC3E}">
        <p14:creationId xmlns:p14="http://schemas.microsoft.com/office/powerpoint/2010/main" val="24630498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Slide Image Placeholder 1"/>
          <p:cNvSpPr>
            <a:spLocks noGrp="1" noRot="1" noChangeAspect="1" noTextEdit="1"/>
          </p:cNvSpPr>
          <p:nvPr>
            <p:ph type="sldImg"/>
          </p:nvPr>
        </p:nvSpPr>
        <p:spPr>
          <a:ln/>
        </p:spPr>
      </p:sp>
      <p:sp>
        <p:nvSpPr>
          <p:cNvPr id="331779" name="Notes Placeholder 2"/>
          <p:cNvSpPr>
            <a:spLocks noGrp="1"/>
          </p:cNvSpPr>
          <p:nvPr>
            <p:ph type="body" idx="1"/>
          </p:nvPr>
        </p:nvSpPr>
        <p:spPr>
          <a:noFill/>
          <a:ln/>
        </p:spPr>
        <p:txBody>
          <a:bodyPr/>
          <a:lstStyle/>
          <a:p>
            <a:pPr algn="r" rtl="1"/>
            <a:r>
              <a:rPr lang="fa-IR" dirty="0"/>
              <a:t>هنگامیکه منافع جمع را در مقابل منافع فرد قرار میدهیم  سود رسانی اجباری و پدر سالارانه مطرح می شود. </a:t>
            </a:r>
          </a:p>
          <a:p>
            <a:pPr algn="r" rtl="1"/>
            <a:r>
              <a:rPr lang="fa-IR" dirty="0"/>
              <a:t>هرچقدر تمایل فرد به آزادی اختیار بیشتر باشد و میزان سود رسانی کمتر باشد خیر خواهی پدرسالارانه کمتر توجیه می شود.</a:t>
            </a:r>
          </a:p>
          <a:p>
            <a:pPr algn="r" rtl="1"/>
            <a:r>
              <a:rPr lang="fa-IR" dirty="0"/>
              <a:t>آیا می توان واکسن کرونا را به اجبار به مردم تحمیل کرد؟</a:t>
            </a:r>
          </a:p>
          <a:p>
            <a:pPr algn="r" rtl="1"/>
            <a:endParaRPr lang="en-US" dirty="0"/>
          </a:p>
        </p:txBody>
      </p:sp>
      <p:sp>
        <p:nvSpPr>
          <p:cNvPr id="33178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CCD9240-EB7C-40FE-B443-BD9A199DB244}" type="slidenum">
              <a:rPr lang="en-US" sz="1200">
                <a:latin typeface="Arial" charset="0"/>
              </a:rPr>
              <a:pPr algn="r"/>
              <a:t>9</a:t>
            </a:fld>
            <a:endParaRPr lang="en-US" sz="1200">
              <a:latin typeface="Arial" charset="0"/>
            </a:endParaRPr>
          </a:p>
        </p:txBody>
      </p:sp>
    </p:spTree>
    <p:extLst>
      <p:ext uri="{BB962C8B-B14F-4D97-AF65-F5344CB8AC3E}">
        <p14:creationId xmlns:p14="http://schemas.microsoft.com/office/powerpoint/2010/main" val="34379525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این مطالعه با همکاری کالج تاسکیجی و </a:t>
            </a:r>
            <a:r>
              <a:rPr lang="en-US" dirty="0" err="1"/>
              <a:t>cdc</a:t>
            </a:r>
            <a:r>
              <a:rPr lang="fa-IR" dirty="0"/>
              <a:t> در ایالت آلاباما بر روی ذرت کاران در سیستم فئودالی انجام شد. قرار بود به مدت 6 ماه و به شرط دریافت خدمات پزشکی رایگان انجام شود ولی 40 سال بطول انجامید و سازمان بهداشت آمریکا فریبکارانه به ایشان در مورد درمان دروغ می گفت و به جای درمان فقط عملیات تشخیصی انجام می داد. </a:t>
            </a:r>
            <a:endParaRPr lang="en-US" dirty="0"/>
          </a:p>
        </p:txBody>
      </p:sp>
      <p:sp>
        <p:nvSpPr>
          <p:cNvPr id="4" name="Slide Number Placeholder 3"/>
          <p:cNvSpPr>
            <a:spLocks noGrp="1"/>
          </p:cNvSpPr>
          <p:nvPr>
            <p:ph type="sldNum" sz="quarter" idx="5"/>
          </p:nvPr>
        </p:nvSpPr>
        <p:spPr/>
        <p:txBody>
          <a:bodyPr/>
          <a:lstStyle/>
          <a:p>
            <a:fld id="{27F223B0-9BC1-4503-A1B8-7EAA7FFCC5FD}" type="slidenum">
              <a:rPr lang="en-GB" altLang="en-US" smtClean="0"/>
              <a:pPr/>
              <a:t>11</a:t>
            </a:fld>
            <a:endParaRPr lang="en-GB" altLang="en-US"/>
          </a:p>
        </p:txBody>
      </p:sp>
    </p:spTree>
    <p:extLst>
      <p:ext uri="{BB962C8B-B14F-4D97-AF65-F5344CB8AC3E}">
        <p14:creationId xmlns:p14="http://schemas.microsoft.com/office/powerpoint/2010/main" val="2157579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base" latinLnBrk="0" hangingPunct="1">
              <a:lnSpc>
                <a:spcPct val="100000"/>
              </a:lnSpc>
              <a:spcBef>
                <a:spcPct val="30000"/>
              </a:spcBef>
              <a:spcAft>
                <a:spcPct val="0"/>
              </a:spcAft>
              <a:buClrTx/>
              <a:buSzTx/>
              <a:buFontTx/>
              <a:buNone/>
              <a:tabLst/>
              <a:defRPr/>
            </a:pPr>
            <a:r>
              <a:rPr lang="en-US" sz="1200" b="1" i="0" u="none" strike="noStrike" kern="1200" dirty="0">
                <a:solidFill>
                  <a:schemeClr val="tx1"/>
                </a:solidFill>
                <a:effectLst/>
                <a:latin typeface="Arial" panose="020B0604020202020204" pitchFamily="34" charset="0"/>
                <a:ea typeface="+mn-ea"/>
                <a:cs typeface="Arial" panose="020B0604020202020204" pitchFamily="34" charset="0"/>
                <a:hlinkClick r:id="rId3"/>
              </a:rPr>
              <a:t>Peter </a:t>
            </a:r>
            <a:r>
              <a:rPr lang="en-US" sz="1200" b="1" i="0" u="none" strike="noStrike" kern="1200" dirty="0" err="1">
                <a:solidFill>
                  <a:schemeClr val="tx1"/>
                </a:solidFill>
                <a:effectLst/>
                <a:latin typeface="Arial" panose="020B0604020202020204" pitchFamily="34" charset="0"/>
                <a:ea typeface="+mn-ea"/>
                <a:cs typeface="Arial" panose="020B0604020202020204" pitchFamily="34" charset="0"/>
                <a:hlinkClick r:id="rId3"/>
              </a:rPr>
              <a:t>Buxtun</a:t>
            </a:r>
            <a:r>
              <a:rPr lang="en-US" sz="1200" b="1" i="0" u="none" strike="noStrike" kern="1200" dirty="0">
                <a:solidFill>
                  <a:schemeClr val="tx1"/>
                </a:solidFill>
                <a:effectLst/>
                <a:latin typeface="Arial" panose="020B0604020202020204" pitchFamily="34" charset="0"/>
                <a:ea typeface="+mn-ea"/>
                <a:cs typeface="Arial" panose="020B0604020202020204" pitchFamily="34" charset="0"/>
                <a:hlinkClick r:id="rId3"/>
              </a:rPr>
              <a:t> </a:t>
            </a:r>
            <a:r>
              <a:rPr lang="fa-IR" sz="1200" b="1" i="0" u="none" strike="noStrike" kern="1200" dirty="0">
                <a:solidFill>
                  <a:schemeClr val="tx1"/>
                </a:solidFill>
                <a:effectLst/>
                <a:latin typeface="Arial" panose="020B0604020202020204" pitchFamily="34" charset="0"/>
                <a:ea typeface="+mn-ea"/>
                <a:cs typeface="Arial" panose="020B0604020202020204" pitchFamily="34" charset="0"/>
                <a:hlinkClick r:id="rId3"/>
              </a:rPr>
              <a:t>موضوع را افشا کرد</a:t>
            </a:r>
            <a:endParaRPr lang="en-US" sz="1200" b="0" i="0" u="none" strike="noStrike" kern="1200" dirty="0">
              <a:solidFill>
                <a:schemeClr val="tx1"/>
              </a:solidFill>
              <a:effectLst/>
              <a:latin typeface="Arial" panose="020B0604020202020204" pitchFamily="34" charset="0"/>
              <a:ea typeface="+mn-ea"/>
              <a:cs typeface="Arial" panose="020B0604020202020204" pitchFamily="34" charset="0"/>
              <a:hlinkClick r:id="rId3"/>
            </a:endParaRPr>
          </a:p>
          <a:p>
            <a:pPr algn="r" rtl="1"/>
            <a:r>
              <a:rPr lang="fa-IR" dirty="0"/>
              <a:t>اگرچه پنی سیلین در سال 1947 به عنوان درمان دارویی سیفیلیس معرفی شد ولی هیچیک از بیماران دارو دریافت نکردند. در سال 1972 که خبر درز کرده بود 40 همسر و 19 کودک مبتلا شده بودند.</a:t>
            </a:r>
            <a:endParaRPr lang="en-US" dirty="0"/>
          </a:p>
          <a:p>
            <a:pPr algn="r" rtl="1"/>
            <a:endParaRPr lang="en-US" dirty="0"/>
          </a:p>
        </p:txBody>
      </p:sp>
      <p:sp>
        <p:nvSpPr>
          <p:cNvPr id="4" name="Slide Number Placeholder 3"/>
          <p:cNvSpPr>
            <a:spLocks noGrp="1"/>
          </p:cNvSpPr>
          <p:nvPr>
            <p:ph type="sldNum" sz="quarter" idx="5"/>
          </p:nvPr>
        </p:nvSpPr>
        <p:spPr/>
        <p:txBody>
          <a:bodyPr/>
          <a:lstStyle/>
          <a:p>
            <a:fld id="{27F223B0-9BC1-4503-A1B8-7EAA7FFCC5FD}" type="slidenum">
              <a:rPr lang="en-GB" altLang="en-US" smtClean="0"/>
              <a:pPr/>
              <a:t>12</a:t>
            </a:fld>
            <a:endParaRPr lang="en-GB" altLang="en-US"/>
          </a:p>
        </p:txBody>
      </p:sp>
    </p:spTree>
    <p:extLst>
      <p:ext uri="{BB962C8B-B14F-4D97-AF65-F5344CB8AC3E}">
        <p14:creationId xmlns:p14="http://schemas.microsoft.com/office/powerpoint/2010/main" val="3080741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7410" name="Group 2"/>
          <p:cNvGrpSpPr>
            <a:grpSpLocks/>
          </p:cNvGrpSpPr>
          <p:nvPr/>
        </p:nvGrpSpPr>
        <p:grpSpPr bwMode="auto">
          <a:xfrm>
            <a:off x="0" y="6350"/>
            <a:ext cx="9140825" cy="6851650"/>
            <a:chOff x="0" y="4"/>
            <a:chExt cx="5758" cy="4316"/>
          </a:xfrm>
        </p:grpSpPr>
        <p:grpSp>
          <p:nvGrpSpPr>
            <p:cNvPr id="17411" name="Group 3"/>
            <p:cNvGrpSpPr>
              <a:grpSpLocks/>
            </p:cNvGrpSpPr>
            <p:nvPr/>
          </p:nvGrpSpPr>
          <p:grpSpPr bwMode="auto">
            <a:xfrm>
              <a:off x="0" y="1161"/>
              <a:ext cx="5758" cy="3159"/>
              <a:chOff x="0" y="1161"/>
              <a:chExt cx="5758" cy="3159"/>
            </a:xfrm>
          </p:grpSpPr>
          <p:sp>
            <p:nvSpPr>
              <p:cNvPr id="17412" name="Freeform 4"/>
              <p:cNvSpPr>
                <a:spLocks/>
              </p:cNvSpPr>
              <p:nvPr/>
            </p:nvSpPr>
            <p:spPr bwMode="hidden">
              <a:xfrm>
                <a:off x="558" y="1161"/>
                <a:ext cx="5200" cy="3159"/>
              </a:xfrm>
              <a:custGeom>
                <a:avLst/>
                <a:gdLst>
                  <a:gd name="T0" fmla="*/ 0 w 5184"/>
                  <a:gd name="T1" fmla="*/ 3159 h 3159"/>
                  <a:gd name="T2" fmla="*/ 5184 w 5184"/>
                  <a:gd name="T3" fmla="*/ 3159 h 3159"/>
                  <a:gd name="T4" fmla="*/ 5184 w 5184"/>
                  <a:gd name="T5" fmla="*/ 0 h 3159"/>
                  <a:gd name="T6" fmla="*/ 0 w 5184"/>
                  <a:gd name="T7" fmla="*/ 0 h 3159"/>
                  <a:gd name="T8" fmla="*/ 0 w 5184"/>
                  <a:gd name="T9" fmla="*/ 3159 h 3159"/>
                  <a:gd name="T10" fmla="*/ 0 w 5184"/>
                  <a:gd name="T11" fmla="*/ 3159 h 3159"/>
                </a:gdLst>
                <a:ahLst/>
                <a:cxnLst>
                  <a:cxn ang="0">
                    <a:pos x="T0" y="T1"/>
                  </a:cxn>
                  <a:cxn ang="0">
                    <a:pos x="T2" y="T3"/>
                  </a:cxn>
                  <a:cxn ang="0">
                    <a:pos x="T4" y="T5"/>
                  </a:cxn>
                  <a:cxn ang="0">
                    <a:pos x="T6" y="T7"/>
                  </a:cxn>
                  <a:cxn ang="0">
                    <a:pos x="T8" y="T9"/>
                  </a:cxn>
                  <a:cxn ang="0">
                    <a:pos x="T10" y="T11"/>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13" name="Freeform 5"/>
              <p:cNvSpPr>
                <a:spLocks/>
              </p:cNvSpPr>
              <p:nvPr/>
            </p:nvSpPr>
            <p:spPr bwMode="hidden">
              <a:xfrm>
                <a:off x="0" y="1161"/>
                <a:ext cx="558" cy="3159"/>
              </a:xfrm>
              <a:custGeom>
                <a:avLst/>
                <a:gdLst>
                  <a:gd name="T0" fmla="*/ 0 w 556"/>
                  <a:gd name="T1" fmla="*/ 0 h 3159"/>
                  <a:gd name="T2" fmla="*/ 0 w 556"/>
                  <a:gd name="T3" fmla="*/ 3159 h 3159"/>
                  <a:gd name="T4" fmla="*/ 556 w 556"/>
                  <a:gd name="T5" fmla="*/ 3159 h 3159"/>
                  <a:gd name="T6" fmla="*/ 556 w 556"/>
                  <a:gd name="T7" fmla="*/ 0 h 3159"/>
                  <a:gd name="T8" fmla="*/ 0 w 556"/>
                  <a:gd name="T9" fmla="*/ 0 h 3159"/>
                  <a:gd name="T10" fmla="*/ 0 w 556"/>
                  <a:gd name="T11" fmla="*/ 0 h 3159"/>
                </a:gdLst>
                <a:ahLst/>
                <a:cxnLst>
                  <a:cxn ang="0">
                    <a:pos x="T0" y="T1"/>
                  </a:cxn>
                  <a:cxn ang="0">
                    <a:pos x="T2" y="T3"/>
                  </a:cxn>
                  <a:cxn ang="0">
                    <a:pos x="T4" y="T5"/>
                  </a:cxn>
                  <a:cxn ang="0">
                    <a:pos x="T6" y="T7"/>
                  </a:cxn>
                  <a:cxn ang="0">
                    <a:pos x="T8" y="T9"/>
                  </a:cxn>
                  <a:cxn ang="0">
                    <a:pos x="T10" y="T11"/>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7414" name="Freeform 6"/>
            <p:cNvSpPr>
              <a:spLocks/>
            </p:cNvSpPr>
            <p:nvPr/>
          </p:nvSpPr>
          <p:spPr bwMode="ltGray">
            <a:xfrm>
              <a:off x="552" y="951"/>
              <a:ext cx="12" cy="420"/>
            </a:xfrm>
            <a:custGeom>
              <a:avLst/>
              <a:gdLst>
                <a:gd name="T0" fmla="*/ 0 w 12"/>
                <a:gd name="T1" fmla="*/ 0 h 420"/>
                <a:gd name="T2" fmla="*/ 0 w 12"/>
                <a:gd name="T3" fmla="*/ 420 h 420"/>
                <a:gd name="T4" fmla="*/ 12 w 12"/>
                <a:gd name="T5" fmla="*/ 420 h 420"/>
                <a:gd name="T6" fmla="*/ 12 w 12"/>
                <a:gd name="T7" fmla="*/ 0 h 420"/>
                <a:gd name="T8" fmla="*/ 0 w 12"/>
                <a:gd name="T9" fmla="*/ 0 h 420"/>
                <a:gd name="T10" fmla="*/ 0 w 12"/>
                <a:gd name="T11" fmla="*/ 0 h 420"/>
              </a:gdLst>
              <a:ahLst/>
              <a:cxnLst>
                <a:cxn ang="0">
                  <a:pos x="T0" y="T1"/>
                </a:cxn>
                <a:cxn ang="0">
                  <a:pos x="T2" y="T3"/>
                </a:cxn>
                <a:cxn ang="0">
                  <a:pos x="T4" y="T5"/>
                </a:cxn>
                <a:cxn ang="0">
                  <a:pos x="T6" y="T7"/>
                </a:cxn>
                <a:cxn ang="0">
                  <a:pos x="T8" y="T9"/>
                </a:cxn>
                <a:cxn ang="0">
                  <a:pos x="T10" y="T11"/>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15" name="Freeform 7"/>
            <p:cNvSpPr>
              <a:spLocks/>
            </p:cNvSpPr>
            <p:nvPr/>
          </p:nvSpPr>
          <p:spPr bwMode="ltGray">
            <a:xfrm>
              <a:off x="767" y="1155"/>
              <a:ext cx="252" cy="12"/>
            </a:xfrm>
            <a:custGeom>
              <a:avLst/>
              <a:gdLst>
                <a:gd name="T0" fmla="*/ 251 w 251"/>
                <a:gd name="T1" fmla="*/ 0 h 12"/>
                <a:gd name="T2" fmla="*/ 0 w 251"/>
                <a:gd name="T3" fmla="*/ 0 h 12"/>
                <a:gd name="T4" fmla="*/ 0 w 251"/>
                <a:gd name="T5" fmla="*/ 12 h 12"/>
                <a:gd name="T6" fmla="*/ 251 w 251"/>
                <a:gd name="T7" fmla="*/ 12 h 12"/>
                <a:gd name="T8" fmla="*/ 251 w 251"/>
                <a:gd name="T9" fmla="*/ 0 h 12"/>
                <a:gd name="T10" fmla="*/ 251 w 251"/>
                <a:gd name="T11" fmla="*/ 0 h 12"/>
              </a:gdLst>
              <a:ahLst/>
              <a:cxnLst>
                <a:cxn ang="0">
                  <a:pos x="T0" y="T1"/>
                </a:cxn>
                <a:cxn ang="0">
                  <a:pos x="T2" y="T3"/>
                </a:cxn>
                <a:cxn ang="0">
                  <a:pos x="T4" y="T5"/>
                </a:cxn>
                <a:cxn ang="0">
                  <a:pos x="T6" y="T7"/>
                </a:cxn>
                <a:cxn ang="0">
                  <a:pos x="T8" y="T9"/>
                </a:cxn>
                <a:cxn ang="0">
                  <a:pos x="T10" y="T11"/>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16" name="Freeform 8"/>
            <p:cNvSpPr>
              <a:spLocks/>
            </p:cNvSpPr>
            <p:nvPr/>
          </p:nvSpPr>
          <p:spPr bwMode="ltGray">
            <a:xfrm>
              <a:off x="0" y="1155"/>
              <a:ext cx="351" cy="12"/>
            </a:xfrm>
            <a:custGeom>
              <a:avLst/>
              <a:gdLst>
                <a:gd name="T0" fmla="*/ 0 w 251"/>
                <a:gd name="T1" fmla="*/ 0 h 12"/>
                <a:gd name="T2" fmla="*/ 0 w 251"/>
                <a:gd name="T3" fmla="*/ 12 h 12"/>
                <a:gd name="T4" fmla="*/ 251 w 251"/>
                <a:gd name="T5" fmla="*/ 12 h 12"/>
                <a:gd name="T6" fmla="*/ 251 w 251"/>
                <a:gd name="T7" fmla="*/ 0 h 12"/>
                <a:gd name="T8" fmla="*/ 0 w 251"/>
                <a:gd name="T9" fmla="*/ 0 h 12"/>
                <a:gd name="T10" fmla="*/ 0 w 251"/>
                <a:gd name="T11" fmla="*/ 0 h 12"/>
              </a:gdLst>
              <a:ahLst/>
              <a:cxnLst>
                <a:cxn ang="0">
                  <a:pos x="T0" y="T1"/>
                </a:cxn>
                <a:cxn ang="0">
                  <a:pos x="T2" y="T3"/>
                </a:cxn>
                <a:cxn ang="0">
                  <a:pos x="T4" y="T5"/>
                </a:cxn>
                <a:cxn ang="0">
                  <a:pos x="T6" y="T7"/>
                </a:cxn>
                <a:cxn ang="0">
                  <a:pos x="T8" y="T9"/>
                </a:cxn>
                <a:cxn ang="0">
                  <a:pos x="T10" y="T11"/>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7417" name="Group 9"/>
            <p:cNvGrpSpPr>
              <a:grpSpLocks/>
            </p:cNvGrpSpPr>
            <p:nvPr/>
          </p:nvGrpSpPr>
          <p:grpSpPr bwMode="auto">
            <a:xfrm>
              <a:off x="348" y="4"/>
              <a:ext cx="5410" cy="4316"/>
              <a:chOff x="348" y="4"/>
              <a:chExt cx="5410" cy="4316"/>
            </a:xfrm>
          </p:grpSpPr>
          <p:sp>
            <p:nvSpPr>
              <p:cNvPr id="17418" name="Freeform 10"/>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Lst>
                <a:ahLst/>
                <a:cxnLst>
                  <a:cxn ang="0">
                    <a:pos x="T0" y="T1"/>
                  </a:cxn>
                  <a:cxn ang="0">
                    <a:pos x="T2" y="T3"/>
                  </a:cxn>
                  <a:cxn ang="0">
                    <a:pos x="T4" y="T5"/>
                  </a:cxn>
                  <a:cxn ang="0">
                    <a:pos x="T6" y="T7"/>
                  </a:cxn>
                  <a:cxn ang="0">
                    <a:pos x="T8" y="T9"/>
                  </a:cxn>
                  <a:cxn ang="0">
                    <a:pos x="T10" y="T11"/>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19" name="Freeform 11"/>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Lst>
                <a:ahLst/>
                <a:cxnLst>
                  <a:cxn ang="0">
                    <a:pos x="T0" y="T1"/>
                  </a:cxn>
                  <a:cxn ang="0">
                    <a:pos x="T2" y="T3"/>
                  </a:cxn>
                  <a:cxn ang="0">
                    <a:pos x="T4" y="T5"/>
                  </a:cxn>
                  <a:cxn ang="0">
                    <a:pos x="T6" y="T7"/>
                  </a:cxn>
                  <a:cxn ang="0">
                    <a:pos x="T8" y="T9"/>
                  </a:cxn>
                  <a:cxn ang="0">
                    <a:pos x="T10" y="T11"/>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20" name="Freeform 12"/>
              <p:cNvSpPr>
                <a:spLocks/>
              </p:cNvSpPr>
              <p:nvPr/>
            </p:nvSpPr>
            <p:spPr bwMode="ltGray">
              <a:xfrm>
                <a:off x="1019" y="1155"/>
                <a:ext cx="4739" cy="12"/>
              </a:xfrm>
              <a:custGeom>
                <a:avLst/>
                <a:gdLst>
                  <a:gd name="T0" fmla="*/ 4724 w 4724"/>
                  <a:gd name="T1" fmla="*/ 0 h 12"/>
                  <a:gd name="T2" fmla="*/ 0 w 4724"/>
                  <a:gd name="T3" fmla="*/ 0 h 12"/>
                  <a:gd name="T4" fmla="*/ 0 w 4724"/>
                  <a:gd name="T5" fmla="*/ 12 h 12"/>
                  <a:gd name="T6" fmla="*/ 4724 w 4724"/>
                  <a:gd name="T7" fmla="*/ 12 h 12"/>
                  <a:gd name="T8" fmla="*/ 4724 w 4724"/>
                  <a:gd name="T9" fmla="*/ 0 h 12"/>
                  <a:gd name="T10" fmla="*/ 4724 w 4724"/>
                  <a:gd name="T11" fmla="*/ 0 h 12"/>
                </a:gdLst>
                <a:ahLst/>
                <a:cxnLst>
                  <a:cxn ang="0">
                    <a:pos x="T0" y="T1"/>
                  </a:cxn>
                  <a:cxn ang="0">
                    <a:pos x="T2" y="T3"/>
                  </a:cxn>
                  <a:cxn ang="0">
                    <a:pos x="T4" y="T5"/>
                  </a:cxn>
                  <a:cxn ang="0">
                    <a:pos x="T6" y="T7"/>
                  </a:cxn>
                  <a:cxn ang="0">
                    <a:pos x="T8" y="T9"/>
                  </a:cxn>
                  <a:cxn ang="0">
                    <a:pos x="T10" y="T11"/>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21" name="Freeform 13"/>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Lst>
                <a:ahLst/>
                <a:cxnLst>
                  <a:cxn ang="0">
                    <a:pos x="T0" y="T1"/>
                  </a:cxn>
                  <a:cxn ang="0">
                    <a:pos x="T2" y="T3"/>
                  </a:cxn>
                  <a:cxn ang="0">
                    <a:pos x="T4" y="T5"/>
                  </a:cxn>
                  <a:cxn ang="0">
                    <a:pos x="T6" y="T7"/>
                  </a:cxn>
                  <a:cxn ang="0">
                    <a:pos x="T8" y="T9"/>
                  </a:cxn>
                  <a:cxn ang="0">
                    <a:pos x="T10" y="T11"/>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22" name="Freeform 14"/>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Lst>
                <a:ahLst/>
                <a:cxnLst>
                  <a:cxn ang="0">
                    <a:pos x="T0" y="T1"/>
                  </a:cxn>
                  <a:cxn ang="0">
                    <a:pos x="T2" y="T3"/>
                  </a:cxn>
                  <a:cxn ang="0">
                    <a:pos x="T4" y="T5"/>
                  </a:cxn>
                  <a:cxn ang="0">
                    <a:pos x="T6" y="T7"/>
                  </a:cxn>
                  <a:cxn ang="0">
                    <a:pos x="T8" y="T9"/>
                  </a:cxn>
                  <a:cxn ang="0">
                    <a:pos x="T10" y="T11"/>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23" name="Freeform 15"/>
              <p:cNvSpPr>
                <a:spLocks/>
              </p:cNvSpPr>
              <p:nvPr/>
            </p:nvSpPr>
            <p:spPr bwMode="ltGray">
              <a:xfrm>
                <a:off x="348" y="1155"/>
                <a:ext cx="419" cy="12"/>
              </a:xfrm>
              <a:custGeom>
                <a:avLst/>
                <a:gdLst>
                  <a:gd name="T0" fmla="*/ 0 w 418"/>
                  <a:gd name="T1" fmla="*/ 0 h 12"/>
                  <a:gd name="T2" fmla="*/ 0 w 418"/>
                  <a:gd name="T3" fmla="*/ 12 h 12"/>
                  <a:gd name="T4" fmla="*/ 418 w 418"/>
                  <a:gd name="T5" fmla="*/ 12 h 12"/>
                  <a:gd name="T6" fmla="*/ 418 w 418"/>
                  <a:gd name="T7" fmla="*/ 0 h 12"/>
                  <a:gd name="T8" fmla="*/ 0 w 418"/>
                  <a:gd name="T9" fmla="*/ 0 h 12"/>
                  <a:gd name="T10" fmla="*/ 0 w 418"/>
                  <a:gd name="T11" fmla="*/ 0 h 12"/>
                </a:gdLst>
                <a:ahLst/>
                <a:cxnLst>
                  <a:cxn ang="0">
                    <a:pos x="T0" y="T1"/>
                  </a:cxn>
                  <a:cxn ang="0">
                    <a:pos x="T2" y="T3"/>
                  </a:cxn>
                  <a:cxn ang="0">
                    <a:pos x="T4" y="T5"/>
                  </a:cxn>
                  <a:cxn ang="0">
                    <a:pos x="T6" y="T7"/>
                  </a:cxn>
                  <a:cxn ang="0">
                    <a:pos x="T8" y="T9"/>
                  </a:cxn>
                  <a:cxn ang="0">
                    <a:pos x="T10" y="T11"/>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17424" name="Rectangle 16"/>
          <p:cNvSpPr>
            <a:spLocks noGrp="1" noChangeArrowheads="1"/>
          </p:cNvSpPr>
          <p:nvPr>
            <p:ph type="ctrTitle" sz="quarter"/>
          </p:nvPr>
        </p:nvSpPr>
        <p:spPr>
          <a:xfrm>
            <a:off x="1066800" y="1997075"/>
            <a:ext cx="7086600" cy="1431925"/>
          </a:xfrm>
        </p:spPr>
        <p:txBody>
          <a:bodyPr anchor="b"/>
          <a:lstStyle>
            <a:lvl1pPr>
              <a:defRPr/>
            </a:lvl1pPr>
          </a:lstStyle>
          <a:p>
            <a:pPr lvl="0"/>
            <a:r>
              <a:rPr lang="en-GB" altLang="en-US" noProof="0"/>
              <a:t>Click to edit Master title style</a:t>
            </a:r>
          </a:p>
        </p:txBody>
      </p:sp>
      <p:sp>
        <p:nvSpPr>
          <p:cNvPr id="17425" name="Rectangle 17"/>
          <p:cNvSpPr>
            <a:spLocks noGrp="1" noChangeArrowheads="1"/>
          </p:cNvSpPr>
          <p:nvPr>
            <p:ph type="subTitle" sz="quarter" idx="1"/>
          </p:nvPr>
        </p:nvSpPr>
        <p:spPr>
          <a:xfrm>
            <a:off x="1066800" y="3886200"/>
            <a:ext cx="6400800" cy="1752600"/>
          </a:xfrm>
        </p:spPr>
        <p:txBody>
          <a:bodyPr/>
          <a:lstStyle>
            <a:lvl1pPr marL="0" indent="0">
              <a:buFont typeface="Wingdings" panose="05000000000000000000" pitchFamily="2" charset="2"/>
              <a:buNone/>
              <a:defRPr/>
            </a:lvl1pPr>
          </a:lstStyle>
          <a:p>
            <a:pPr lvl="0"/>
            <a:r>
              <a:rPr lang="en-GB" altLang="en-US" noProof="0"/>
              <a:t>Click to edit Master subtitle style</a:t>
            </a:r>
          </a:p>
        </p:txBody>
      </p:sp>
      <p:sp>
        <p:nvSpPr>
          <p:cNvPr id="17426" name="Rectangle 18"/>
          <p:cNvSpPr>
            <a:spLocks noGrp="1" noChangeArrowheads="1"/>
          </p:cNvSpPr>
          <p:nvPr>
            <p:ph type="dt" sz="quarter" idx="2"/>
          </p:nvPr>
        </p:nvSpPr>
        <p:spPr/>
        <p:txBody>
          <a:bodyPr/>
          <a:lstStyle>
            <a:lvl1pPr>
              <a:defRPr/>
            </a:lvl1pPr>
          </a:lstStyle>
          <a:p>
            <a:endParaRPr lang="en-GB" altLang="en-US"/>
          </a:p>
        </p:txBody>
      </p:sp>
      <p:sp>
        <p:nvSpPr>
          <p:cNvPr id="17427" name="Rectangle 19"/>
          <p:cNvSpPr>
            <a:spLocks noGrp="1" noChangeArrowheads="1"/>
          </p:cNvSpPr>
          <p:nvPr>
            <p:ph type="ftr" sz="quarter" idx="3"/>
          </p:nvPr>
        </p:nvSpPr>
        <p:spPr>
          <a:xfrm>
            <a:off x="3352800" y="6248400"/>
            <a:ext cx="2895600" cy="457200"/>
          </a:xfrm>
        </p:spPr>
        <p:txBody>
          <a:bodyPr/>
          <a:lstStyle>
            <a:lvl1pPr>
              <a:defRPr/>
            </a:lvl1pPr>
          </a:lstStyle>
          <a:p>
            <a:endParaRPr lang="en-GB" altLang="en-US"/>
          </a:p>
        </p:txBody>
      </p:sp>
      <p:sp>
        <p:nvSpPr>
          <p:cNvPr id="17428" name="Rectangle 20"/>
          <p:cNvSpPr>
            <a:spLocks noGrp="1" noChangeArrowheads="1"/>
          </p:cNvSpPr>
          <p:nvPr>
            <p:ph type="sldNum" sz="quarter" idx="4"/>
          </p:nvPr>
        </p:nvSpPr>
        <p:spPr/>
        <p:txBody>
          <a:bodyPr/>
          <a:lstStyle>
            <a:lvl1pPr>
              <a:defRPr/>
            </a:lvl1pPr>
          </a:lstStyle>
          <a:p>
            <a:fld id="{56CCA88A-A6C6-444F-B225-0BC51B2E8D8C}" type="slidenum">
              <a:rPr lang="en-GB" altLang="en-US"/>
              <a:pPr/>
              <a:t>‹#›</a:t>
            </a:fld>
            <a:endParaRPr lang="en-GB" altLang="en-US"/>
          </a:p>
        </p:txBody>
      </p:sp>
    </p:spTree>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02000EC3-7356-438F-BD02-66CB65AA9785}" type="slidenum">
              <a:rPr lang="en-GB" altLang="en-US"/>
              <a:pPr/>
              <a:t>‹#›</a:t>
            </a:fld>
            <a:endParaRPr lang="en-GB" altLang="en-US"/>
          </a:p>
        </p:txBody>
      </p:sp>
    </p:spTree>
    <p:extLst>
      <p:ext uri="{BB962C8B-B14F-4D97-AF65-F5344CB8AC3E}">
        <p14:creationId xmlns:p14="http://schemas.microsoft.com/office/powerpoint/2010/main" val="4080623514"/>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304800"/>
            <a:ext cx="1885950"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66800" y="304800"/>
            <a:ext cx="5505450"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6B2C6A9E-AAC3-43B2-A7DE-2EE702990EF2}" type="slidenum">
              <a:rPr lang="en-GB" altLang="en-US"/>
              <a:pPr/>
              <a:t>‹#›</a:t>
            </a:fld>
            <a:endParaRPr lang="en-GB" altLang="en-US"/>
          </a:p>
        </p:txBody>
      </p:sp>
    </p:spTree>
    <p:extLst>
      <p:ext uri="{BB962C8B-B14F-4D97-AF65-F5344CB8AC3E}">
        <p14:creationId xmlns:p14="http://schemas.microsoft.com/office/powerpoint/2010/main" val="1565886615"/>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165159968"/>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06816306"/>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9175166"/>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71460301"/>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alpha val="60000"/>
                </a:prstClr>
              </a:solidFill>
            </a:endParaRPr>
          </a:p>
        </p:txBody>
      </p:sp>
      <p:sp>
        <p:nvSpPr>
          <p:cNvPr id="9" name="Slide Number Placeholder 8"/>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303234487"/>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5" name="Footer Placeholder 3"/>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4"/>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8050591"/>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5" name="Footer Placeholder 2"/>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3"/>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985890059"/>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5"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6"/>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060194293"/>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8FEDB68A-E10B-4433-9E02-05961D47163F}" type="slidenum">
              <a:rPr lang="en-GB" altLang="en-US"/>
              <a:pPr/>
              <a:t>‹#›</a:t>
            </a:fld>
            <a:endParaRPr lang="en-GB" altLang="en-US"/>
          </a:p>
        </p:txBody>
      </p:sp>
    </p:spTree>
    <p:extLst>
      <p:ext uri="{BB962C8B-B14F-4D97-AF65-F5344CB8AC3E}">
        <p14:creationId xmlns:p14="http://schemas.microsoft.com/office/powerpoint/2010/main" val="2759689471"/>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559515952"/>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863884669"/>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515267479"/>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defTabSz="457200" fontAlgn="auto">
              <a:spcBef>
                <a:spcPts val="0"/>
              </a:spcBef>
              <a:spcAft>
                <a:spcPts val="0"/>
              </a:spcAft>
            </a:pPr>
            <a:r>
              <a:rPr lang="en-US" dirty="0">
                <a:solidFill>
                  <a:srgbClr val="455F51">
                    <a:lumMod val="40000"/>
                    <a:lumOff val="60000"/>
                  </a:srgbClr>
                </a:solidFill>
              </a:rPr>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defTabSz="457200" fontAlgn="auto">
              <a:spcBef>
                <a:spcPts val="0"/>
              </a:spcBef>
              <a:spcAft>
                <a:spcPts val="0"/>
              </a:spcAft>
            </a:pPr>
            <a:r>
              <a:rPr lang="en-US" dirty="0">
                <a:solidFill>
                  <a:srgbClr val="455F51">
                    <a:lumMod val="40000"/>
                    <a:lumOff val="60000"/>
                  </a:srgbClr>
                </a:solidFill>
              </a:rPr>
              <a:t>”</a:t>
            </a:r>
          </a:p>
        </p:txBody>
      </p:sp>
    </p:spTree>
    <p:extLst>
      <p:ext uri="{BB962C8B-B14F-4D97-AF65-F5344CB8AC3E}">
        <p14:creationId xmlns:p14="http://schemas.microsoft.com/office/powerpoint/2010/main" val="3386903075"/>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85040145"/>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153586475"/>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4458750"/>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996998057"/>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5ED6470-F7D6-164D-BC08-69498B2783DB}" type="datetimeFigureOut">
              <a:rPr lang="en-US" smtClean="0">
                <a:solidFill>
                  <a:prstClr val="white">
                    <a:tint val="75000"/>
                    <a:alpha val="60000"/>
                  </a:prstClr>
                </a:solidFill>
              </a:rPr>
              <a:pPr/>
              <a:t>2/14/2023</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8F438DB-2C4A-454D-B09B-63EF73775CD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53787108"/>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18CBD4BD-427A-495B-81BA-7A4AF28393B8}" type="slidenum">
              <a:rPr lang="en-GB" altLang="en-US"/>
              <a:pPr/>
              <a:t>‹#›</a:t>
            </a:fld>
            <a:endParaRPr lang="en-GB" altLang="en-US"/>
          </a:p>
        </p:txBody>
      </p:sp>
    </p:spTree>
    <p:extLst>
      <p:ext uri="{BB962C8B-B14F-4D97-AF65-F5344CB8AC3E}">
        <p14:creationId xmlns:p14="http://schemas.microsoft.com/office/powerpoint/2010/main" val="1537556503"/>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66800" y="1981200"/>
            <a:ext cx="36957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1981200"/>
            <a:ext cx="36957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E8112D26-766A-4329-AF52-45EAEA963FE7}" type="slidenum">
              <a:rPr lang="en-GB" altLang="en-US"/>
              <a:pPr/>
              <a:t>‹#›</a:t>
            </a:fld>
            <a:endParaRPr lang="en-GB" altLang="en-US"/>
          </a:p>
        </p:txBody>
      </p:sp>
    </p:spTree>
    <p:extLst>
      <p:ext uri="{BB962C8B-B14F-4D97-AF65-F5344CB8AC3E}">
        <p14:creationId xmlns:p14="http://schemas.microsoft.com/office/powerpoint/2010/main" val="3279622153"/>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GB" altLang="en-US"/>
          </a:p>
        </p:txBody>
      </p:sp>
      <p:sp>
        <p:nvSpPr>
          <p:cNvPr id="8" name="Footer Placeholder 7"/>
          <p:cNvSpPr>
            <a:spLocks noGrp="1"/>
          </p:cNvSpPr>
          <p:nvPr>
            <p:ph type="ftr" sz="quarter" idx="11"/>
          </p:nvPr>
        </p:nvSpPr>
        <p:spPr/>
        <p:txBody>
          <a:bodyPr/>
          <a:lstStyle>
            <a:lvl1pPr>
              <a:defRPr/>
            </a:lvl1pPr>
          </a:lstStyle>
          <a:p>
            <a:endParaRPr lang="en-GB" altLang="en-US"/>
          </a:p>
        </p:txBody>
      </p:sp>
      <p:sp>
        <p:nvSpPr>
          <p:cNvPr id="9" name="Slide Number Placeholder 8"/>
          <p:cNvSpPr>
            <a:spLocks noGrp="1"/>
          </p:cNvSpPr>
          <p:nvPr>
            <p:ph type="sldNum" sz="quarter" idx="12"/>
          </p:nvPr>
        </p:nvSpPr>
        <p:spPr/>
        <p:txBody>
          <a:bodyPr/>
          <a:lstStyle>
            <a:lvl1pPr>
              <a:defRPr/>
            </a:lvl1pPr>
          </a:lstStyle>
          <a:p>
            <a:fld id="{ECBA1376-CE10-4282-B5F6-43390E8AEE12}" type="slidenum">
              <a:rPr lang="en-GB" altLang="en-US"/>
              <a:pPr/>
              <a:t>‹#›</a:t>
            </a:fld>
            <a:endParaRPr lang="en-GB" altLang="en-US"/>
          </a:p>
        </p:txBody>
      </p:sp>
    </p:spTree>
    <p:extLst>
      <p:ext uri="{BB962C8B-B14F-4D97-AF65-F5344CB8AC3E}">
        <p14:creationId xmlns:p14="http://schemas.microsoft.com/office/powerpoint/2010/main" val="3492265713"/>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GB" altLang="en-US"/>
          </a:p>
        </p:txBody>
      </p:sp>
      <p:sp>
        <p:nvSpPr>
          <p:cNvPr id="4" name="Footer Placeholder 3"/>
          <p:cNvSpPr>
            <a:spLocks noGrp="1"/>
          </p:cNvSpPr>
          <p:nvPr>
            <p:ph type="ftr" sz="quarter" idx="11"/>
          </p:nvPr>
        </p:nvSpPr>
        <p:spPr/>
        <p:txBody>
          <a:bodyPr/>
          <a:lstStyle>
            <a:lvl1pPr>
              <a:defRPr/>
            </a:lvl1pPr>
          </a:lstStyle>
          <a:p>
            <a:endParaRPr lang="en-GB" altLang="en-US"/>
          </a:p>
        </p:txBody>
      </p:sp>
      <p:sp>
        <p:nvSpPr>
          <p:cNvPr id="5" name="Slide Number Placeholder 4"/>
          <p:cNvSpPr>
            <a:spLocks noGrp="1"/>
          </p:cNvSpPr>
          <p:nvPr>
            <p:ph type="sldNum" sz="quarter" idx="12"/>
          </p:nvPr>
        </p:nvSpPr>
        <p:spPr/>
        <p:txBody>
          <a:bodyPr/>
          <a:lstStyle>
            <a:lvl1pPr>
              <a:defRPr/>
            </a:lvl1pPr>
          </a:lstStyle>
          <a:p>
            <a:fld id="{45C3471D-0B71-440C-B5C7-4E72A4913CC9}" type="slidenum">
              <a:rPr lang="en-GB" altLang="en-US"/>
              <a:pPr/>
              <a:t>‹#›</a:t>
            </a:fld>
            <a:endParaRPr lang="en-GB" altLang="en-US"/>
          </a:p>
        </p:txBody>
      </p:sp>
    </p:spTree>
    <p:extLst>
      <p:ext uri="{BB962C8B-B14F-4D97-AF65-F5344CB8AC3E}">
        <p14:creationId xmlns:p14="http://schemas.microsoft.com/office/powerpoint/2010/main" val="703428778"/>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ltLang="en-US"/>
          </a:p>
        </p:txBody>
      </p:sp>
      <p:sp>
        <p:nvSpPr>
          <p:cNvPr id="3" name="Footer Placeholder 2"/>
          <p:cNvSpPr>
            <a:spLocks noGrp="1"/>
          </p:cNvSpPr>
          <p:nvPr>
            <p:ph type="ftr" sz="quarter" idx="11"/>
          </p:nvPr>
        </p:nvSpPr>
        <p:spPr/>
        <p:txBody>
          <a:bodyPr/>
          <a:lstStyle>
            <a:lvl1pPr>
              <a:defRPr/>
            </a:lvl1pPr>
          </a:lstStyle>
          <a:p>
            <a:endParaRPr lang="en-GB" altLang="en-US"/>
          </a:p>
        </p:txBody>
      </p:sp>
      <p:sp>
        <p:nvSpPr>
          <p:cNvPr id="4" name="Slide Number Placeholder 3"/>
          <p:cNvSpPr>
            <a:spLocks noGrp="1"/>
          </p:cNvSpPr>
          <p:nvPr>
            <p:ph type="sldNum" sz="quarter" idx="12"/>
          </p:nvPr>
        </p:nvSpPr>
        <p:spPr/>
        <p:txBody>
          <a:bodyPr/>
          <a:lstStyle>
            <a:lvl1pPr>
              <a:defRPr/>
            </a:lvl1pPr>
          </a:lstStyle>
          <a:p>
            <a:fld id="{A99F00D6-4998-45E5-B723-218900BD0C22}" type="slidenum">
              <a:rPr lang="en-GB" altLang="en-US"/>
              <a:pPr/>
              <a:t>‹#›</a:t>
            </a:fld>
            <a:endParaRPr lang="en-GB" altLang="en-US"/>
          </a:p>
        </p:txBody>
      </p:sp>
    </p:spTree>
    <p:extLst>
      <p:ext uri="{BB962C8B-B14F-4D97-AF65-F5344CB8AC3E}">
        <p14:creationId xmlns:p14="http://schemas.microsoft.com/office/powerpoint/2010/main" val="1807845216"/>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26BE58E4-971E-48B0-8819-AD5EEFC23EA4}" type="slidenum">
              <a:rPr lang="en-GB" altLang="en-US"/>
              <a:pPr/>
              <a:t>‹#›</a:t>
            </a:fld>
            <a:endParaRPr lang="en-GB" altLang="en-US"/>
          </a:p>
        </p:txBody>
      </p:sp>
    </p:spTree>
    <p:extLst>
      <p:ext uri="{BB962C8B-B14F-4D97-AF65-F5344CB8AC3E}">
        <p14:creationId xmlns:p14="http://schemas.microsoft.com/office/powerpoint/2010/main" val="3125621186"/>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1E5AC535-18D5-4ABE-A62A-2D820AE27C66}" type="slidenum">
              <a:rPr lang="en-GB" altLang="en-US"/>
              <a:pPr/>
              <a:t>‹#›</a:t>
            </a:fld>
            <a:endParaRPr lang="en-GB" altLang="en-US"/>
          </a:p>
        </p:txBody>
      </p:sp>
    </p:spTree>
    <p:extLst>
      <p:ext uri="{BB962C8B-B14F-4D97-AF65-F5344CB8AC3E}">
        <p14:creationId xmlns:p14="http://schemas.microsoft.com/office/powerpoint/2010/main" val="2670661913"/>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386" name="Group 2"/>
          <p:cNvGrpSpPr>
            <a:grpSpLocks/>
          </p:cNvGrpSpPr>
          <p:nvPr/>
        </p:nvGrpSpPr>
        <p:grpSpPr bwMode="auto">
          <a:xfrm>
            <a:off x="0" y="6350"/>
            <a:ext cx="9140825" cy="6851650"/>
            <a:chOff x="0" y="4"/>
            <a:chExt cx="5758" cy="4316"/>
          </a:xfrm>
        </p:grpSpPr>
        <p:sp>
          <p:nvSpPr>
            <p:cNvPr id="16387" name="Freeform 3"/>
            <p:cNvSpPr>
              <a:spLocks/>
            </p:cNvSpPr>
            <p:nvPr/>
          </p:nvSpPr>
          <p:spPr bwMode="hidden">
            <a:xfrm>
              <a:off x="558" y="1161"/>
              <a:ext cx="5200" cy="3159"/>
            </a:xfrm>
            <a:custGeom>
              <a:avLst/>
              <a:gdLst>
                <a:gd name="T0" fmla="*/ 0 w 5184"/>
                <a:gd name="T1" fmla="*/ 3159 h 3159"/>
                <a:gd name="T2" fmla="*/ 5184 w 5184"/>
                <a:gd name="T3" fmla="*/ 3159 h 3159"/>
                <a:gd name="T4" fmla="*/ 5184 w 5184"/>
                <a:gd name="T5" fmla="*/ 0 h 3159"/>
                <a:gd name="T6" fmla="*/ 0 w 5184"/>
                <a:gd name="T7" fmla="*/ 0 h 3159"/>
                <a:gd name="T8" fmla="*/ 0 w 5184"/>
                <a:gd name="T9" fmla="*/ 3159 h 3159"/>
                <a:gd name="T10" fmla="*/ 0 w 5184"/>
                <a:gd name="T11" fmla="*/ 3159 h 3159"/>
              </a:gdLst>
              <a:ahLst/>
              <a:cxnLst>
                <a:cxn ang="0">
                  <a:pos x="T0" y="T1"/>
                </a:cxn>
                <a:cxn ang="0">
                  <a:pos x="T2" y="T3"/>
                </a:cxn>
                <a:cxn ang="0">
                  <a:pos x="T4" y="T5"/>
                </a:cxn>
                <a:cxn ang="0">
                  <a:pos x="T6" y="T7"/>
                </a:cxn>
                <a:cxn ang="0">
                  <a:pos x="T8" y="T9"/>
                </a:cxn>
                <a:cxn ang="0">
                  <a:pos x="T10" y="T11"/>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88" name="Freeform 4"/>
            <p:cNvSpPr>
              <a:spLocks/>
            </p:cNvSpPr>
            <p:nvPr/>
          </p:nvSpPr>
          <p:spPr bwMode="hidden">
            <a:xfrm>
              <a:off x="0" y="1161"/>
              <a:ext cx="558" cy="3159"/>
            </a:xfrm>
            <a:custGeom>
              <a:avLst/>
              <a:gdLst>
                <a:gd name="T0" fmla="*/ 0 w 556"/>
                <a:gd name="T1" fmla="*/ 0 h 3159"/>
                <a:gd name="T2" fmla="*/ 0 w 556"/>
                <a:gd name="T3" fmla="*/ 3159 h 3159"/>
                <a:gd name="T4" fmla="*/ 556 w 556"/>
                <a:gd name="T5" fmla="*/ 3159 h 3159"/>
                <a:gd name="T6" fmla="*/ 556 w 556"/>
                <a:gd name="T7" fmla="*/ 0 h 3159"/>
                <a:gd name="T8" fmla="*/ 0 w 556"/>
                <a:gd name="T9" fmla="*/ 0 h 3159"/>
                <a:gd name="T10" fmla="*/ 0 w 556"/>
                <a:gd name="T11" fmla="*/ 0 h 3159"/>
              </a:gdLst>
              <a:ahLst/>
              <a:cxnLst>
                <a:cxn ang="0">
                  <a:pos x="T0" y="T1"/>
                </a:cxn>
                <a:cxn ang="0">
                  <a:pos x="T2" y="T3"/>
                </a:cxn>
                <a:cxn ang="0">
                  <a:pos x="T4" y="T5"/>
                </a:cxn>
                <a:cxn ang="0">
                  <a:pos x="T6" y="T7"/>
                </a:cxn>
                <a:cxn ang="0">
                  <a:pos x="T8" y="T9"/>
                </a:cxn>
                <a:cxn ang="0">
                  <a:pos x="T10" y="T11"/>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6389" name="Group 5"/>
            <p:cNvGrpSpPr>
              <a:grpSpLocks/>
            </p:cNvGrpSpPr>
            <p:nvPr userDrawn="1"/>
          </p:nvGrpSpPr>
          <p:grpSpPr bwMode="auto">
            <a:xfrm>
              <a:off x="0" y="4"/>
              <a:ext cx="5758" cy="4316"/>
              <a:chOff x="0" y="4"/>
              <a:chExt cx="5758" cy="4316"/>
            </a:xfrm>
          </p:grpSpPr>
          <p:sp>
            <p:nvSpPr>
              <p:cNvPr id="16390" name="Freeform 6"/>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Lst>
                <a:ahLst/>
                <a:cxnLst>
                  <a:cxn ang="0">
                    <a:pos x="T0" y="T1"/>
                  </a:cxn>
                  <a:cxn ang="0">
                    <a:pos x="T2" y="T3"/>
                  </a:cxn>
                  <a:cxn ang="0">
                    <a:pos x="T4" y="T5"/>
                  </a:cxn>
                  <a:cxn ang="0">
                    <a:pos x="T6" y="T7"/>
                  </a:cxn>
                  <a:cxn ang="0">
                    <a:pos x="T8" y="T9"/>
                  </a:cxn>
                  <a:cxn ang="0">
                    <a:pos x="T10" y="T11"/>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1" name="Freeform 7"/>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Lst>
                <a:ahLst/>
                <a:cxnLst>
                  <a:cxn ang="0">
                    <a:pos x="T0" y="T1"/>
                  </a:cxn>
                  <a:cxn ang="0">
                    <a:pos x="T2" y="T3"/>
                  </a:cxn>
                  <a:cxn ang="0">
                    <a:pos x="T4" y="T5"/>
                  </a:cxn>
                  <a:cxn ang="0">
                    <a:pos x="T6" y="T7"/>
                  </a:cxn>
                  <a:cxn ang="0">
                    <a:pos x="T8" y="T9"/>
                  </a:cxn>
                  <a:cxn ang="0">
                    <a:pos x="T10" y="T11"/>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2" name="Freeform 8"/>
              <p:cNvSpPr>
                <a:spLocks/>
              </p:cNvSpPr>
              <p:nvPr/>
            </p:nvSpPr>
            <p:spPr bwMode="ltGray">
              <a:xfrm>
                <a:off x="1019" y="1155"/>
                <a:ext cx="4739" cy="12"/>
              </a:xfrm>
              <a:custGeom>
                <a:avLst/>
                <a:gdLst>
                  <a:gd name="T0" fmla="*/ 4724 w 4724"/>
                  <a:gd name="T1" fmla="*/ 0 h 12"/>
                  <a:gd name="T2" fmla="*/ 0 w 4724"/>
                  <a:gd name="T3" fmla="*/ 0 h 12"/>
                  <a:gd name="T4" fmla="*/ 0 w 4724"/>
                  <a:gd name="T5" fmla="*/ 12 h 12"/>
                  <a:gd name="T6" fmla="*/ 4724 w 4724"/>
                  <a:gd name="T7" fmla="*/ 12 h 12"/>
                  <a:gd name="T8" fmla="*/ 4724 w 4724"/>
                  <a:gd name="T9" fmla="*/ 0 h 12"/>
                  <a:gd name="T10" fmla="*/ 4724 w 4724"/>
                  <a:gd name="T11" fmla="*/ 0 h 12"/>
                </a:gdLst>
                <a:ahLst/>
                <a:cxnLst>
                  <a:cxn ang="0">
                    <a:pos x="T0" y="T1"/>
                  </a:cxn>
                  <a:cxn ang="0">
                    <a:pos x="T2" y="T3"/>
                  </a:cxn>
                  <a:cxn ang="0">
                    <a:pos x="T4" y="T5"/>
                  </a:cxn>
                  <a:cxn ang="0">
                    <a:pos x="T6" y="T7"/>
                  </a:cxn>
                  <a:cxn ang="0">
                    <a:pos x="T8" y="T9"/>
                  </a:cxn>
                  <a:cxn ang="0">
                    <a:pos x="T10" y="T11"/>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3" name="Freeform 9"/>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Lst>
                <a:ahLst/>
                <a:cxnLst>
                  <a:cxn ang="0">
                    <a:pos x="T0" y="T1"/>
                  </a:cxn>
                  <a:cxn ang="0">
                    <a:pos x="T2" y="T3"/>
                  </a:cxn>
                  <a:cxn ang="0">
                    <a:pos x="T4" y="T5"/>
                  </a:cxn>
                  <a:cxn ang="0">
                    <a:pos x="T6" y="T7"/>
                  </a:cxn>
                  <a:cxn ang="0">
                    <a:pos x="T8" y="T9"/>
                  </a:cxn>
                  <a:cxn ang="0">
                    <a:pos x="T10" y="T11"/>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4" name="Freeform 10"/>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Lst>
                <a:ahLst/>
                <a:cxnLst>
                  <a:cxn ang="0">
                    <a:pos x="T0" y="T1"/>
                  </a:cxn>
                  <a:cxn ang="0">
                    <a:pos x="T2" y="T3"/>
                  </a:cxn>
                  <a:cxn ang="0">
                    <a:pos x="T4" y="T5"/>
                  </a:cxn>
                  <a:cxn ang="0">
                    <a:pos x="T6" y="T7"/>
                  </a:cxn>
                  <a:cxn ang="0">
                    <a:pos x="T8" y="T9"/>
                  </a:cxn>
                  <a:cxn ang="0">
                    <a:pos x="T10" y="T11"/>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5" name="Freeform 11"/>
              <p:cNvSpPr>
                <a:spLocks/>
              </p:cNvSpPr>
              <p:nvPr/>
            </p:nvSpPr>
            <p:spPr bwMode="ltGray">
              <a:xfrm>
                <a:off x="552" y="951"/>
                <a:ext cx="12" cy="420"/>
              </a:xfrm>
              <a:custGeom>
                <a:avLst/>
                <a:gdLst>
                  <a:gd name="T0" fmla="*/ 0 w 12"/>
                  <a:gd name="T1" fmla="*/ 0 h 420"/>
                  <a:gd name="T2" fmla="*/ 0 w 12"/>
                  <a:gd name="T3" fmla="*/ 420 h 420"/>
                  <a:gd name="T4" fmla="*/ 12 w 12"/>
                  <a:gd name="T5" fmla="*/ 420 h 420"/>
                  <a:gd name="T6" fmla="*/ 12 w 12"/>
                  <a:gd name="T7" fmla="*/ 0 h 420"/>
                  <a:gd name="T8" fmla="*/ 0 w 12"/>
                  <a:gd name="T9" fmla="*/ 0 h 420"/>
                  <a:gd name="T10" fmla="*/ 0 w 12"/>
                  <a:gd name="T11" fmla="*/ 0 h 420"/>
                </a:gdLst>
                <a:ahLst/>
                <a:cxnLst>
                  <a:cxn ang="0">
                    <a:pos x="T0" y="T1"/>
                  </a:cxn>
                  <a:cxn ang="0">
                    <a:pos x="T2" y="T3"/>
                  </a:cxn>
                  <a:cxn ang="0">
                    <a:pos x="T4" y="T5"/>
                  </a:cxn>
                  <a:cxn ang="0">
                    <a:pos x="T6" y="T7"/>
                  </a:cxn>
                  <a:cxn ang="0">
                    <a:pos x="T8" y="T9"/>
                  </a:cxn>
                  <a:cxn ang="0">
                    <a:pos x="T10" y="T11"/>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6" name="Freeform 12"/>
              <p:cNvSpPr>
                <a:spLocks/>
              </p:cNvSpPr>
              <p:nvPr/>
            </p:nvSpPr>
            <p:spPr bwMode="ltGray">
              <a:xfrm>
                <a:off x="0" y="1155"/>
                <a:ext cx="351" cy="12"/>
              </a:xfrm>
              <a:custGeom>
                <a:avLst/>
                <a:gdLst>
                  <a:gd name="T0" fmla="*/ 0 w 251"/>
                  <a:gd name="T1" fmla="*/ 0 h 12"/>
                  <a:gd name="T2" fmla="*/ 0 w 251"/>
                  <a:gd name="T3" fmla="*/ 12 h 12"/>
                  <a:gd name="T4" fmla="*/ 251 w 251"/>
                  <a:gd name="T5" fmla="*/ 12 h 12"/>
                  <a:gd name="T6" fmla="*/ 251 w 251"/>
                  <a:gd name="T7" fmla="*/ 0 h 12"/>
                  <a:gd name="T8" fmla="*/ 0 w 251"/>
                  <a:gd name="T9" fmla="*/ 0 h 12"/>
                  <a:gd name="T10" fmla="*/ 0 w 251"/>
                  <a:gd name="T11" fmla="*/ 0 h 12"/>
                </a:gdLst>
                <a:ahLst/>
                <a:cxnLst>
                  <a:cxn ang="0">
                    <a:pos x="T0" y="T1"/>
                  </a:cxn>
                  <a:cxn ang="0">
                    <a:pos x="T2" y="T3"/>
                  </a:cxn>
                  <a:cxn ang="0">
                    <a:pos x="T4" y="T5"/>
                  </a:cxn>
                  <a:cxn ang="0">
                    <a:pos x="T6" y="T7"/>
                  </a:cxn>
                  <a:cxn ang="0">
                    <a:pos x="T8" y="T9"/>
                  </a:cxn>
                  <a:cxn ang="0">
                    <a:pos x="T10" y="T11"/>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7" name="Freeform 13"/>
              <p:cNvSpPr>
                <a:spLocks/>
              </p:cNvSpPr>
              <p:nvPr/>
            </p:nvSpPr>
            <p:spPr bwMode="ltGray">
              <a:xfrm>
                <a:off x="767" y="1155"/>
                <a:ext cx="252" cy="12"/>
              </a:xfrm>
              <a:custGeom>
                <a:avLst/>
                <a:gdLst>
                  <a:gd name="T0" fmla="*/ 251 w 251"/>
                  <a:gd name="T1" fmla="*/ 0 h 12"/>
                  <a:gd name="T2" fmla="*/ 0 w 251"/>
                  <a:gd name="T3" fmla="*/ 0 h 12"/>
                  <a:gd name="T4" fmla="*/ 0 w 251"/>
                  <a:gd name="T5" fmla="*/ 12 h 12"/>
                  <a:gd name="T6" fmla="*/ 251 w 251"/>
                  <a:gd name="T7" fmla="*/ 12 h 12"/>
                  <a:gd name="T8" fmla="*/ 251 w 251"/>
                  <a:gd name="T9" fmla="*/ 0 h 12"/>
                  <a:gd name="T10" fmla="*/ 251 w 251"/>
                  <a:gd name="T11" fmla="*/ 0 h 12"/>
                </a:gdLst>
                <a:ahLst/>
                <a:cxnLst>
                  <a:cxn ang="0">
                    <a:pos x="T0" y="T1"/>
                  </a:cxn>
                  <a:cxn ang="0">
                    <a:pos x="T2" y="T3"/>
                  </a:cxn>
                  <a:cxn ang="0">
                    <a:pos x="T4" y="T5"/>
                  </a:cxn>
                  <a:cxn ang="0">
                    <a:pos x="T6" y="T7"/>
                  </a:cxn>
                  <a:cxn ang="0">
                    <a:pos x="T8" y="T9"/>
                  </a:cxn>
                  <a:cxn ang="0">
                    <a:pos x="T10" y="T11"/>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8" name="Freeform 14"/>
              <p:cNvSpPr>
                <a:spLocks/>
              </p:cNvSpPr>
              <p:nvPr/>
            </p:nvSpPr>
            <p:spPr bwMode="ltGray">
              <a:xfrm>
                <a:off x="348" y="1155"/>
                <a:ext cx="419" cy="12"/>
              </a:xfrm>
              <a:custGeom>
                <a:avLst/>
                <a:gdLst>
                  <a:gd name="T0" fmla="*/ 0 w 418"/>
                  <a:gd name="T1" fmla="*/ 0 h 12"/>
                  <a:gd name="T2" fmla="*/ 0 w 418"/>
                  <a:gd name="T3" fmla="*/ 12 h 12"/>
                  <a:gd name="T4" fmla="*/ 418 w 418"/>
                  <a:gd name="T5" fmla="*/ 12 h 12"/>
                  <a:gd name="T6" fmla="*/ 418 w 418"/>
                  <a:gd name="T7" fmla="*/ 0 h 12"/>
                  <a:gd name="T8" fmla="*/ 0 w 418"/>
                  <a:gd name="T9" fmla="*/ 0 h 12"/>
                  <a:gd name="T10" fmla="*/ 0 w 418"/>
                  <a:gd name="T11" fmla="*/ 0 h 12"/>
                </a:gdLst>
                <a:ahLst/>
                <a:cxnLst>
                  <a:cxn ang="0">
                    <a:pos x="T0" y="T1"/>
                  </a:cxn>
                  <a:cxn ang="0">
                    <a:pos x="T2" y="T3"/>
                  </a:cxn>
                  <a:cxn ang="0">
                    <a:pos x="T4" y="T5"/>
                  </a:cxn>
                  <a:cxn ang="0">
                    <a:pos x="T6" y="T7"/>
                  </a:cxn>
                  <a:cxn ang="0">
                    <a:pos x="T8" y="T9"/>
                  </a:cxn>
                  <a:cxn ang="0">
                    <a:pos x="T10" y="T11"/>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16399" name="Rectangle 15"/>
          <p:cNvSpPr>
            <a:spLocks noGrp="1" noChangeArrowheads="1"/>
          </p:cNvSpPr>
          <p:nvPr>
            <p:ph type="title"/>
          </p:nvPr>
        </p:nvSpPr>
        <p:spPr bwMode="auto">
          <a:xfrm>
            <a:off x="1066800" y="304800"/>
            <a:ext cx="754380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16400" name="Rectangle 16"/>
          <p:cNvSpPr>
            <a:spLocks noGrp="1" noChangeArrowheads="1"/>
          </p:cNvSpPr>
          <p:nvPr>
            <p:ph type="body" idx="1"/>
          </p:nvPr>
        </p:nvSpPr>
        <p:spPr bwMode="auto">
          <a:xfrm>
            <a:off x="1066800" y="1981200"/>
            <a:ext cx="75438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6401" name="Rectangle 17"/>
          <p:cNvSpPr>
            <a:spLocks noGrp="1" noChangeArrowheads="1"/>
          </p:cNvSpPr>
          <p:nvPr>
            <p:ph type="dt" sz="half" idx="2"/>
          </p:nvPr>
        </p:nvSpPr>
        <p:spPr bwMode="auto">
          <a:xfrm>
            <a:off x="1066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000000"/>
                  </a:outerShdw>
                </a:effectLst>
                <a:latin typeface="+mn-lt"/>
              </a:defRPr>
            </a:lvl1pPr>
          </a:lstStyle>
          <a:p>
            <a:endParaRPr lang="en-GB" altLang="en-US"/>
          </a:p>
        </p:txBody>
      </p:sp>
      <p:sp>
        <p:nvSpPr>
          <p:cNvPr id="16402" name="Rectangle 18"/>
          <p:cNvSpPr>
            <a:spLocks noGrp="1" noChangeArrowheads="1"/>
          </p:cNvSpPr>
          <p:nvPr>
            <p:ph type="ftr" sz="quarter" idx="3"/>
          </p:nvPr>
        </p:nvSpPr>
        <p:spPr bwMode="auto">
          <a:xfrm>
            <a:off x="34290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effectLst>
                  <a:outerShdw blurRad="38100" dist="38100" dir="2700000" algn="tl">
                    <a:srgbClr val="000000"/>
                  </a:outerShdw>
                </a:effectLst>
                <a:latin typeface="+mn-lt"/>
              </a:defRPr>
            </a:lvl1pPr>
          </a:lstStyle>
          <a:p>
            <a:endParaRPr lang="en-GB" altLang="en-US"/>
          </a:p>
        </p:txBody>
      </p:sp>
      <p:sp>
        <p:nvSpPr>
          <p:cNvPr id="16403" name="Rectangle 19"/>
          <p:cNvSpPr>
            <a:spLocks noGrp="1" noChangeArrowheads="1"/>
          </p:cNvSpPr>
          <p:nvPr>
            <p:ph type="sldNum" sz="quarter" idx="4"/>
          </p:nvPr>
        </p:nvSpPr>
        <p:spPr bwMode="auto">
          <a:xfrm>
            <a:off x="67056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000000"/>
                  </a:outerShdw>
                </a:effectLst>
                <a:latin typeface="+mn-lt"/>
              </a:defRPr>
            </a:lvl1pPr>
          </a:lstStyle>
          <a:p>
            <a:fld id="{D2B68B53-10F5-4B02-80D8-44E245DE2BDC}" type="slidenum">
              <a:rPr lang="en-GB" altLang="en-US"/>
              <a:pPr/>
              <a:t>‹#›</a:t>
            </a:fld>
            <a:endParaRPr lang="en-GB" altLang="en-US"/>
          </a:p>
        </p:txBody>
      </p:sp>
    </p:spTree>
  </p:cSld>
  <p:clrMap bg1="dk2" tx1="lt1" bg2="dk1" tx2="lt2" accent1="accent1" accent2="accent2" accent3="accent3" accent4="accent4" accent5="accent5" accent6="accent6" hlink="hlink" folHlink="folHlink"/>
  <p:sldLayoutIdLst>
    <p:sldLayoutId id="2147483650"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10000"/>
    </mc:Choice>
    <mc:Fallback>
      <p:transition spd="slow"/>
    </mc:Fallback>
  </mc:AlternateContent>
  <p:txStyles>
    <p:titleStyle>
      <a:lvl1pPr algn="l" rtl="0" fontAlgn="base">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2pPr>
      <a:lvl3pPr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3pPr>
      <a:lvl4pPr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4pPr>
      <a:lvl5pPr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9pPr>
    </p:titleStyle>
    <p:bodyStyle>
      <a:lvl1pPr marL="342900" indent="-342900" algn="l" rtl="0" fontAlgn="base">
        <a:spcBef>
          <a:spcPct val="20000"/>
        </a:spcBef>
        <a:spcAft>
          <a:spcPct val="0"/>
        </a:spcAft>
        <a:buClr>
          <a:schemeClr val="hlink"/>
        </a:buClr>
        <a:buSzPct val="7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fontAlgn="base">
        <a:spcBef>
          <a:spcPct val="20000"/>
        </a:spcBef>
        <a:spcAft>
          <a:spcPct val="0"/>
        </a:spcAft>
        <a:buClr>
          <a:schemeClr val="hlink"/>
        </a:buClr>
        <a:buSzPct val="7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fontAlgn="base">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fontAlgn="base">
        <a:spcBef>
          <a:spcPct val="20000"/>
        </a:spcBef>
        <a:spcAft>
          <a:spcPct val="0"/>
        </a:spcAft>
        <a:buClr>
          <a:schemeClr val="hlink"/>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pPr defTabSz="457200" fontAlgn="auto">
              <a:spcBef>
                <a:spcPts val="0"/>
              </a:spcBef>
              <a:spcAft>
                <a:spcPts val="0"/>
              </a:spcAft>
            </a:pPr>
            <a:fld id="{B5ED6470-F7D6-164D-BC08-69498B2783DB}" type="datetimeFigureOut">
              <a:rPr lang="en-US" smtClean="0">
                <a:solidFill>
                  <a:prstClr val="white">
                    <a:tint val="75000"/>
                    <a:alpha val="60000"/>
                  </a:prstClr>
                </a:solidFill>
                <a:latin typeface="Century Gothic" panose="020B0502020202020204"/>
                <a:cs typeface="+mn-cs"/>
              </a:rPr>
              <a:pPr defTabSz="457200" fontAlgn="auto">
                <a:spcBef>
                  <a:spcPts val="0"/>
                </a:spcBef>
                <a:spcAft>
                  <a:spcPts val="0"/>
                </a:spcAft>
              </a:pPr>
              <a:t>2/14/2023</a:t>
            </a:fld>
            <a:endParaRPr lang="en-US">
              <a:solidFill>
                <a:prstClr val="white">
                  <a:tint val="75000"/>
                  <a:alpha val="60000"/>
                </a:prstClr>
              </a:solidFill>
              <a:latin typeface="Century Gothic" panose="020B0502020202020204"/>
              <a:cs typeface="+mn-cs"/>
            </a:endParaRP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defTabSz="457200" fontAlgn="auto">
              <a:spcBef>
                <a:spcPts val="0"/>
              </a:spcBef>
              <a:spcAft>
                <a:spcPts val="0"/>
              </a:spcAft>
            </a:pPr>
            <a:endParaRPr lang="en-US">
              <a:solidFill>
                <a:prstClr val="white">
                  <a:tint val="75000"/>
                  <a:alpha val="60000"/>
                </a:prstClr>
              </a:solidFill>
              <a:latin typeface="Century Gothic" panose="020B0502020202020204"/>
              <a:cs typeface="+mn-cs"/>
            </a:endParaRPr>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pPr defTabSz="457200" fontAlgn="auto">
              <a:spcBef>
                <a:spcPts val="0"/>
              </a:spcBef>
              <a:spcAft>
                <a:spcPts val="0"/>
              </a:spcAft>
            </a:pPr>
            <a:fld id="{D8F438DB-2C4A-454D-B09B-63EF73775CD8}" type="slidenum">
              <a:rPr lang="en-US" smtClean="0">
                <a:solidFill>
                  <a:prstClr val="white">
                    <a:tint val="75000"/>
                  </a:prstClr>
                </a:solidFill>
                <a:latin typeface="Century Gothic" panose="020B0502020202020204"/>
                <a:cs typeface="+mn-cs"/>
              </a:rPr>
              <a:pPr defTabSz="457200" fontAlgn="auto">
                <a:spcBef>
                  <a:spcPts val="0"/>
                </a:spcBef>
                <a:spcAft>
                  <a:spcPts val="0"/>
                </a:spcAft>
              </a:pPr>
              <a:t>‹#›</a:t>
            </a:fld>
            <a:endParaRPr lang="en-US">
              <a:solidFill>
                <a:prstClr val="white">
                  <a:tint val="75000"/>
                </a:prstClr>
              </a:solidFill>
              <a:latin typeface="Century Gothic" panose="020B0502020202020204"/>
              <a:cs typeface="+mn-cs"/>
            </a:endParaRPr>
          </a:p>
        </p:txBody>
      </p:sp>
    </p:spTree>
    <p:extLst>
      <p:ext uri="{BB962C8B-B14F-4D97-AF65-F5344CB8AC3E}">
        <p14:creationId xmlns:p14="http://schemas.microsoft.com/office/powerpoint/2010/main" val="3938450357"/>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mc:AlternateContent xmlns:mc="http://schemas.openxmlformats.org/markup-compatibility/2006">
    <mc:Choice xmlns:p14="http://schemas.microsoft.com/office/powerpoint/2010/main" Requires="p14">
      <p:transition spd="slow" p14:dur="10000"/>
    </mc:Choice>
    <mc:Fallback>
      <p:transition spd="slow"/>
    </mc:Fallback>
  </mc:AlternateConten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References/Risk-Benefit/Tuskegee%20Apology%20by%20Bill%20Clinton.mp4"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33.emf"/><Relationship Id="rId4" Type="http://schemas.openxmlformats.org/officeDocument/2006/relationships/image" Target="../media/image32.emf"/></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Grp="1" noChangeArrowheads="1"/>
          </p:cNvSpPr>
          <p:nvPr>
            <p:ph type="title"/>
          </p:nvPr>
        </p:nvSpPr>
        <p:spPr>
          <a:xfrm>
            <a:off x="0" y="332656"/>
            <a:ext cx="8892480" cy="2664296"/>
          </a:xfrm>
          <a:noFill/>
          <a:ln/>
        </p:spPr>
        <p:txBody>
          <a:bodyPr/>
          <a:lstStyle/>
          <a:p>
            <a:pPr algn="r" rtl="1"/>
            <a:r>
              <a:rPr lang="fa-IR" altLang="ja-JP" sz="4800" dirty="0">
                <a:solidFill>
                  <a:srgbClr val="92D050"/>
                </a:solidFill>
              </a:rPr>
              <a:t>اخلاق در پژوهشهای انسانی </a:t>
            </a:r>
            <a:r>
              <a:rPr lang="en-US" altLang="ja-JP" sz="4800" dirty="0">
                <a:solidFill>
                  <a:srgbClr val="92D050"/>
                </a:solidFill>
              </a:rPr>
              <a:t/>
            </a:r>
            <a:br>
              <a:rPr lang="en-US" altLang="ja-JP" sz="4800" dirty="0">
                <a:solidFill>
                  <a:srgbClr val="92D050"/>
                </a:solidFill>
              </a:rPr>
            </a:br>
            <a:r>
              <a:rPr lang="fa-IR" altLang="ja-JP" sz="4800" dirty="0">
                <a:solidFill>
                  <a:srgbClr val="92D050"/>
                </a:solidFill>
              </a:rPr>
              <a:t> موازنه سود و خطر</a:t>
            </a:r>
            <a:endParaRPr lang="en-GB" altLang="en-US" sz="4800" dirty="0">
              <a:solidFill>
                <a:srgbClr val="92D050"/>
              </a:solidFill>
            </a:endParaRPr>
          </a:p>
        </p:txBody>
      </p:sp>
      <p:sp>
        <p:nvSpPr>
          <p:cNvPr id="11267" name="Rectangle 3"/>
          <p:cNvSpPr>
            <a:spLocks noGrp="1" noChangeArrowheads="1"/>
          </p:cNvSpPr>
          <p:nvPr>
            <p:ph idx="1"/>
          </p:nvPr>
        </p:nvSpPr>
        <p:spPr>
          <a:xfrm>
            <a:off x="611560" y="3611593"/>
            <a:ext cx="8448178" cy="3201783"/>
          </a:xfrm>
        </p:spPr>
        <p:txBody>
          <a:bodyPr/>
          <a:lstStyle/>
          <a:p>
            <a:pPr>
              <a:lnSpc>
                <a:spcPct val="80000"/>
              </a:lnSpc>
              <a:buClr>
                <a:schemeClr val="tx1"/>
              </a:buClr>
            </a:pPr>
            <a:r>
              <a:rPr lang="en-US" sz="2400" dirty="0">
                <a:effectLst/>
              </a:rPr>
              <a:t>Beauchamp, Tom, "The Principle of Beneficence in Applied Ethics", </a:t>
            </a:r>
            <a:r>
              <a:rPr lang="en-US" sz="2400" i="1" dirty="0">
                <a:effectLst/>
              </a:rPr>
              <a:t>The Stanford Encyclopedia of Philosophy </a:t>
            </a:r>
            <a:r>
              <a:rPr lang="en-US" sz="2400" dirty="0">
                <a:effectLst/>
              </a:rPr>
              <a:t>(Spring 2019 Edition)</a:t>
            </a:r>
          </a:p>
          <a:p>
            <a:pPr>
              <a:lnSpc>
                <a:spcPct val="80000"/>
              </a:lnSpc>
              <a:buClr>
                <a:schemeClr val="tx1"/>
              </a:buClr>
            </a:pPr>
            <a:r>
              <a:rPr lang="en-US" sz="2400" i="1" dirty="0">
                <a:solidFill>
                  <a:srgbClr val="CCFF99"/>
                </a:solidFill>
                <a:effectLst/>
              </a:rPr>
              <a:t>Belmont</a:t>
            </a:r>
            <a:r>
              <a:rPr lang="en-US" sz="2400" dirty="0">
                <a:solidFill>
                  <a:srgbClr val="CCFF99"/>
                </a:solidFill>
                <a:effectLst/>
              </a:rPr>
              <a:t>. </a:t>
            </a:r>
            <a:r>
              <a:rPr lang="en-US" sz="2400" i="1" dirty="0">
                <a:solidFill>
                  <a:srgbClr val="CCFF99"/>
                </a:solidFill>
                <a:effectLst/>
              </a:rPr>
              <a:t>Report</a:t>
            </a:r>
            <a:r>
              <a:rPr lang="en-US" sz="2400" dirty="0">
                <a:solidFill>
                  <a:srgbClr val="CCFF99"/>
                </a:solidFill>
                <a:effectLst/>
              </a:rPr>
              <a:t>. Ethical Principles and Guidelines for the Protection of Human Subjects of Research. The National Commission for the Protection of Human ...</a:t>
            </a:r>
            <a:r>
              <a:rPr lang="en-US" altLang="en-US" sz="2400" dirty="0">
                <a:solidFill>
                  <a:srgbClr val="00FF99"/>
                </a:solidFill>
              </a:rPr>
              <a:t> </a:t>
            </a:r>
          </a:p>
          <a:p>
            <a:pPr>
              <a:lnSpc>
                <a:spcPct val="80000"/>
              </a:lnSpc>
              <a:buClr>
                <a:schemeClr val="tx1"/>
              </a:buClr>
            </a:pPr>
            <a:r>
              <a:rPr lang="en-GB" altLang="en-US" sz="2400" dirty="0">
                <a:solidFill>
                  <a:srgbClr val="FF9900"/>
                </a:solidFill>
              </a:rPr>
              <a:t>The lead-based paint abatement repair ….. , </a:t>
            </a:r>
            <a:r>
              <a:rPr lang="en-GB" altLang="en-US" sz="2400" dirty="0" err="1">
                <a:solidFill>
                  <a:srgbClr val="FF9900"/>
                </a:solidFill>
              </a:rPr>
              <a:t>Joane</a:t>
            </a:r>
            <a:r>
              <a:rPr lang="en-GB" altLang="en-US" sz="2400" dirty="0">
                <a:solidFill>
                  <a:srgbClr val="FF9900"/>
                </a:solidFill>
              </a:rPr>
              <a:t> </a:t>
            </a:r>
            <a:r>
              <a:rPr lang="en-GB" altLang="en-US" sz="2400" dirty="0" err="1">
                <a:solidFill>
                  <a:srgbClr val="FF9900"/>
                </a:solidFill>
              </a:rPr>
              <a:t>Polak</a:t>
            </a:r>
            <a:r>
              <a:rPr lang="en-GB" altLang="en-US" sz="2400" dirty="0">
                <a:solidFill>
                  <a:srgbClr val="FF9900"/>
                </a:solidFill>
              </a:rPr>
              <a:t>; Journal of Health care Law &amp; Policy 2002, 6:90	</a:t>
            </a:r>
          </a:p>
          <a:p>
            <a:pPr>
              <a:lnSpc>
                <a:spcPct val="80000"/>
              </a:lnSpc>
              <a:buClr>
                <a:schemeClr val="tx1"/>
              </a:buClr>
            </a:pPr>
            <a:r>
              <a:rPr lang="en-US" altLang="en-US" sz="2400" dirty="0">
                <a:solidFill>
                  <a:srgbClr val="00FF99"/>
                </a:solidFill>
              </a:rPr>
              <a:t>Is placebo surgery ethical? N </a:t>
            </a:r>
            <a:r>
              <a:rPr lang="en-US" altLang="en-US" sz="2400" dirty="0" err="1">
                <a:solidFill>
                  <a:srgbClr val="00FF99"/>
                </a:solidFill>
              </a:rPr>
              <a:t>Eng</a:t>
            </a:r>
            <a:r>
              <a:rPr lang="en-US" altLang="en-US" sz="2400" dirty="0">
                <a:solidFill>
                  <a:srgbClr val="00FF99"/>
                </a:solidFill>
              </a:rPr>
              <a:t> J Med, Vol 347;No.2. July 11, 2002</a:t>
            </a:r>
            <a:endParaRPr lang="en-GB" altLang="en-US" sz="2400" dirty="0">
              <a:solidFill>
                <a:srgbClr val="CCFF99"/>
              </a:solidFill>
            </a:endParaRPr>
          </a:p>
        </p:txBody>
      </p:sp>
      <p:sp>
        <p:nvSpPr>
          <p:cNvPr id="11269" name="Text Box 5"/>
          <p:cNvSpPr txBox="1">
            <a:spLocks noChangeArrowheads="1"/>
          </p:cNvSpPr>
          <p:nvPr/>
        </p:nvSpPr>
        <p:spPr bwMode="auto">
          <a:xfrm>
            <a:off x="2373235" y="2595930"/>
            <a:ext cx="65532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fa-IR" altLang="en-US" sz="2400" dirty="0"/>
              <a:t>دکتر امیرفرهنگ میراسماعیلی</a:t>
            </a:r>
          </a:p>
          <a:p>
            <a:pPr algn="r">
              <a:spcBef>
                <a:spcPct val="50000"/>
              </a:spcBef>
            </a:pPr>
            <a:r>
              <a:rPr lang="fa-IR" altLang="en-US" sz="2400" dirty="0"/>
              <a:t>استاد گروه ارتودنسی</a:t>
            </a:r>
            <a:endParaRPr lang="en-GB" altLang="en-US" sz="2400" dirty="0"/>
          </a:p>
        </p:txBody>
      </p:sp>
    </p:spTree>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60EE5AC3-D35F-46E3-AFCD-2EE39CDB2FB6}"/>
              </a:ext>
            </a:extLst>
          </p:cNvPr>
          <p:cNvSpPr>
            <a:spLocks noGrp="1"/>
          </p:cNvSpPr>
          <p:nvPr>
            <p:ph type="title"/>
          </p:nvPr>
        </p:nvSpPr>
        <p:spPr/>
        <p:txBody>
          <a:bodyPr/>
          <a:lstStyle/>
          <a:p>
            <a:pPr algn="r" rtl="1"/>
            <a:r>
              <a:rPr lang="fa-IR" dirty="0">
                <a:solidFill>
                  <a:schemeClr val="accent5">
                    <a:lumMod val="90000"/>
                  </a:schemeClr>
                </a:solidFill>
              </a:rPr>
              <a:t>آیا اجازه داریم افراد را مجبور به تزریق واکسن کرونا نماییم؟</a:t>
            </a:r>
            <a:endParaRPr lang="en-US" dirty="0">
              <a:solidFill>
                <a:schemeClr val="accent5">
                  <a:lumMod val="90000"/>
                </a:schemeClr>
              </a:solidFill>
            </a:endParaRPr>
          </a:p>
        </p:txBody>
      </p:sp>
      <p:pic>
        <p:nvPicPr>
          <p:cNvPr id="7" name="Content Placeholder 6">
            <a:extLst>
              <a:ext uri="{FF2B5EF4-FFF2-40B4-BE49-F238E27FC236}">
                <a16:creationId xmlns:a16="http://schemas.microsoft.com/office/drawing/2014/main" xmlns="" id="{9B89C105-947C-4F07-840C-D2E6680E7041}"/>
              </a:ext>
            </a:extLst>
          </p:cNvPr>
          <p:cNvPicPr>
            <a:picLocks noGrp="1" noChangeAspect="1"/>
          </p:cNvPicPr>
          <p:nvPr>
            <p:ph idx="1"/>
          </p:nvPr>
        </p:nvPicPr>
        <p:blipFill>
          <a:blip r:embed="rId2"/>
          <a:stretch>
            <a:fillRect/>
          </a:stretch>
        </p:blipFill>
        <p:spPr>
          <a:xfrm>
            <a:off x="1187624" y="1916832"/>
            <a:ext cx="7175084" cy="4779336"/>
          </a:xfrm>
          <a:prstGeom prst="rect">
            <a:avLst/>
          </a:prstGeom>
        </p:spPr>
      </p:pic>
    </p:spTree>
    <p:extLst>
      <p:ext uri="{BB962C8B-B14F-4D97-AF65-F5344CB8AC3E}">
        <p14:creationId xmlns:p14="http://schemas.microsoft.com/office/powerpoint/2010/main" val="3584684191"/>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2">
                    <a:lumMod val="40000"/>
                    <a:lumOff val="60000"/>
                  </a:schemeClr>
                </a:solidFill>
              </a:rPr>
              <a:t>Tuskegee Syphilis study</a:t>
            </a:r>
            <a:br>
              <a:rPr lang="en-US" dirty="0">
                <a:solidFill>
                  <a:schemeClr val="bg2">
                    <a:lumMod val="40000"/>
                    <a:lumOff val="60000"/>
                  </a:schemeClr>
                </a:solidFill>
              </a:rPr>
            </a:br>
            <a:endParaRPr lang="en-US" dirty="0"/>
          </a:p>
        </p:txBody>
      </p:sp>
      <p:pic>
        <p:nvPicPr>
          <p:cNvPr id="4" name="Content Placeholder 3"/>
          <p:cNvPicPr>
            <a:picLocks noGrp="1" noChangeAspect="1"/>
          </p:cNvPicPr>
          <p:nvPr>
            <p:ph idx="1"/>
          </p:nvPr>
        </p:nvPicPr>
        <p:blipFill>
          <a:blip r:embed="rId3"/>
          <a:stretch>
            <a:fillRect/>
          </a:stretch>
        </p:blipFill>
        <p:spPr>
          <a:xfrm>
            <a:off x="539552" y="1988840"/>
            <a:ext cx="7154069" cy="4576650"/>
          </a:xfrm>
          <a:prstGeom prst="rect">
            <a:avLst/>
          </a:prstGeom>
        </p:spPr>
      </p:pic>
    </p:spTree>
    <p:extLst>
      <p:ext uri="{BB962C8B-B14F-4D97-AF65-F5344CB8AC3E}">
        <p14:creationId xmlns:p14="http://schemas.microsoft.com/office/powerpoint/2010/main" val="938267256"/>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3"/>
          <a:stretch>
            <a:fillRect/>
          </a:stretch>
        </p:blipFill>
        <p:spPr>
          <a:xfrm>
            <a:off x="1370423" y="1839528"/>
            <a:ext cx="6729969" cy="4973848"/>
          </a:xfrm>
          <a:prstGeom prst="rect">
            <a:avLst/>
          </a:prstGeom>
        </p:spPr>
      </p:pic>
      <p:sp>
        <p:nvSpPr>
          <p:cNvPr id="3" name="Oval 2">
            <a:hlinkClick r:id="rId4" action="ppaction://hlinkfile"/>
          </p:cNvPr>
          <p:cNvSpPr/>
          <p:nvPr/>
        </p:nvSpPr>
        <p:spPr>
          <a:xfrm>
            <a:off x="8388424" y="5157192"/>
            <a:ext cx="360040"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2599929"/>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Grp="1" noChangeArrowheads="1"/>
          </p:cNvSpPr>
          <p:nvPr>
            <p:ph type="title"/>
          </p:nvPr>
        </p:nvSpPr>
        <p:spPr bwMode="auto">
          <a:xfrm>
            <a:off x="1066800" y="197458"/>
            <a:ext cx="7543800" cy="1646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600" b="0" i="0" u="none" strike="noStrike" cap="none" normalizeH="0" baseline="0" dirty="0">
                <a:ln>
                  <a:noFill/>
                </a:ln>
                <a:solidFill>
                  <a:srgbClr val="FFFF00"/>
                </a:solidFill>
                <a:effectLst/>
                <a:latin typeface="Verdana" panose="020B0604030504040204" pitchFamily="34" charset="0"/>
              </a:rPr>
              <a:t>The Belmont Report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3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rPr>
              <a:t>The National Commission for the Protection of Human Subjects</a:t>
            </a:r>
            <a:br>
              <a:rPr kumimoji="0" lang="en-US" altLang="en-US" sz="2000" b="0" i="0" u="none" strike="noStrike" cap="none" normalizeH="0" baseline="0" dirty="0">
                <a:ln>
                  <a:noFill/>
                </a:ln>
                <a:solidFill>
                  <a:schemeClr val="tx1"/>
                </a:solidFill>
                <a:effectLst/>
              </a:rPr>
            </a:br>
            <a:r>
              <a:rPr kumimoji="0" lang="en-US" altLang="en-US" sz="2000" b="0" i="0" u="none" strike="noStrike" cap="none" normalizeH="0" baseline="0" dirty="0">
                <a:ln>
                  <a:noFill/>
                </a:ln>
                <a:solidFill>
                  <a:schemeClr val="tx1"/>
                </a:solidFill>
                <a:effectLst/>
              </a:rPr>
              <a:t>of Biomedical and Behavioral Research  April 18, 1979</a:t>
            </a:r>
            <a:endParaRPr kumimoji="0" lang="en-US" altLang="en-US" sz="2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p:cNvSpPr>
            <a:spLocks noGrp="1" noChangeArrowheads="1"/>
          </p:cNvSpPr>
          <p:nvPr>
            <p:ph idx="1"/>
          </p:nvPr>
        </p:nvSpPr>
        <p:spPr bwMode="auto">
          <a:xfrm>
            <a:off x="827584" y="3843264"/>
            <a:ext cx="792088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a:ln>
                <a:noFill/>
              </a:ln>
              <a:solidFill>
                <a:srgbClr val="00B05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a:ln>
                <a:noFill/>
              </a:ln>
              <a:solidFill>
                <a:srgbClr val="00B050"/>
              </a:solidFill>
              <a:effectLst/>
              <a:latin typeface="Arial" panose="020B0604020202020204" pitchFamily="34" charset="0"/>
            </a:endParaRPr>
          </a:p>
        </p:txBody>
      </p:sp>
      <p:pic>
        <p:nvPicPr>
          <p:cNvPr id="2" name="Picture 1">
            <a:extLst>
              <a:ext uri="{FF2B5EF4-FFF2-40B4-BE49-F238E27FC236}">
                <a16:creationId xmlns:a16="http://schemas.microsoft.com/office/drawing/2014/main" xmlns="" id="{70374251-37BD-4DFB-939A-3A1D361EE5D4}"/>
              </a:ext>
            </a:extLst>
          </p:cNvPr>
          <p:cNvPicPr>
            <a:picLocks noChangeAspect="1"/>
          </p:cNvPicPr>
          <p:nvPr/>
        </p:nvPicPr>
        <p:blipFill>
          <a:blip r:embed="rId3"/>
          <a:stretch>
            <a:fillRect/>
          </a:stretch>
        </p:blipFill>
        <p:spPr>
          <a:xfrm>
            <a:off x="971600" y="1916832"/>
            <a:ext cx="7916563" cy="4173926"/>
          </a:xfrm>
          <a:prstGeom prst="rect">
            <a:avLst/>
          </a:prstGeom>
        </p:spPr>
      </p:pic>
    </p:spTree>
    <p:extLst>
      <p:ext uri="{BB962C8B-B14F-4D97-AF65-F5344CB8AC3E}">
        <p14:creationId xmlns:p14="http://schemas.microsoft.com/office/powerpoint/2010/main" val="1476861301"/>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971600" y="2348880"/>
            <a:ext cx="7291568" cy="1682496"/>
          </a:xfrm>
          <a:prstGeom prst="rect">
            <a:avLst/>
          </a:prstGeom>
        </p:spPr>
      </p:pic>
      <p:sp>
        <p:nvSpPr>
          <p:cNvPr id="2" name="Title 1"/>
          <p:cNvSpPr>
            <a:spLocks noGrp="1"/>
          </p:cNvSpPr>
          <p:nvPr>
            <p:ph type="title"/>
          </p:nvPr>
        </p:nvSpPr>
        <p:spPr/>
        <p:txBody>
          <a:bodyPr/>
          <a:lstStyle/>
          <a:p>
            <a:r>
              <a:rPr lang="en-US" altLang="en-US" b="0" dirty="0">
                <a:solidFill>
                  <a:srgbClr val="FFFF00"/>
                </a:solidFill>
                <a:effectLst/>
                <a:latin typeface="Verdana" panose="020B0604030504040204" pitchFamily="34" charset="0"/>
              </a:rPr>
              <a:t>Belmont Report part A.</a:t>
            </a:r>
            <a:endParaRPr lang="en-US" dirty="0"/>
          </a:p>
        </p:txBody>
      </p:sp>
      <p:pic>
        <p:nvPicPr>
          <p:cNvPr id="6" name="Content Placeholder 5"/>
          <p:cNvPicPr>
            <a:picLocks noGrp="1" noChangeAspect="1"/>
          </p:cNvPicPr>
          <p:nvPr>
            <p:ph idx="1"/>
          </p:nvPr>
        </p:nvPicPr>
        <p:blipFill>
          <a:blip r:embed="rId4"/>
          <a:stretch>
            <a:fillRect/>
          </a:stretch>
        </p:blipFill>
        <p:spPr>
          <a:xfrm>
            <a:off x="971600" y="4365104"/>
            <a:ext cx="7371912" cy="1473356"/>
          </a:xfrm>
          <a:prstGeom prst="rect">
            <a:avLst/>
          </a:prstGeom>
        </p:spPr>
      </p:pic>
    </p:spTree>
    <p:extLst>
      <p:ext uri="{BB962C8B-B14F-4D97-AF65-F5344CB8AC3E}">
        <p14:creationId xmlns:p14="http://schemas.microsoft.com/office/powerpoint/2010/main" val="2866904927"/>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465640" cy="1431925"/>
          </a:xfrm>
        </p:spPr>
        <p:txBody>
          <a:bodyPr/>
          <a:lstStyle/>
          <a:p>
            <a:r>
              <a:rPr lang="en-US" dirty="0">
                <a:solidFill>
                  <a:srgbClr val="FFC000"/>
                </a:solidFill>
              </a:rPr>
              <a:t>Assessment of risks and benefits</a:t>
            </a:r>
          </a:p>
        </p:txBody>
      </p:sp>
      <p:sp>
        <p:nvSpPr>
          <p:cNvPr id="8" name="Content Placeholder 7"/>
          <p:cNvSpPr>
            <a:spLocks noGrp="1"/>
          </p:cNvSpPr>
          <p:nvPr>
            <p:ph idx="1"/>
          </p:nvPr>
        </p:nvSpPr>
        <p:spPr/>
        <p:txBody>
          <a:bodyPr/>
          <a:lstStyle/>
          <a:p>
            <a:pPr marL="514350" indent="-514350">
              <a:buFont typeface="+mj-lt"/>
              <a:buAutoNum type="arabicPeriod"/>
            </a:pPr>
            <a:r>
              <a:rPr lang="en-US" sz="3600" dirty="0">
                <a:solidFill>
                  <a:srgbClr val="92D050"/>
                </a:solidFill>
              </a:rPr>
              <a:t>Scientific validity</a:t>
            </a:r>
          </a:p>
          <a:p>
            <a:pPr marL="514350" indent="-514350">
              <a:buFont typeface="+mj-lt"/>
              <a:buAutoNum type="arabicPeriod"/>
            </a:pPr>
            <a:r>
              <a:rPr lang="en-US" sz="3600" dirty="0">
                <a:solidFill>
                  <a:srgbClr val="92D050"/>
                </a:solidFill>
              </a:rPr>
              <a:t>Doing good</a:t>
            </a:r>
          </a:p>
          <a:p>
            <a:pPr marL="514350" indent="-514350">
              <a:buFont typeface="+mj-lt"/>
              <a:buAutoNum type="arabicPeriod"/>
            </a:pPr>
            <a:r>
              <a:rPr lang="en-US" sz="3600" dirty="0">
                <a:solidFill>
                  <a:srgbClr val="92D050"/>
                </a:solidFill>
              </a:rPr>
              <a:t>Avoiding harm </a:t>
            </a:r>
          </a:p>
          <a:p>
            <a:pPr marL="514350" indent="-514350">
              <a:buFont typeface="+mj-lt"/>
              <a:buAutoNum type="arabicPeriod"/>
            </a:pPr>
            <a:r>
              <a:rPr lang="en-US" sz="3600" dirty="0">
                <a:solidFill>
                  <a:srgbClr val="92D050"/>
                </a:solidFill>
              </a:rPr>
              <a:t>Balance benefits against </a:t>
            </a:r>
            <a:r>
              <a:rPr lang="en-US" sz="3600" dirty="0">
                <a:solidFill>
                  <a:srgbClr val="FF0000"/>
                </a:solidFill>
              </a:rPr>
              <a:t>risks</a:t>
            </a:r>
            <a:endParaRPr lang="en-US" sz="3600" dirty="0">
              <a:solidFill>
                <a:srgbClr val="92D050"/>
              </a:solidFill>
            </a:endParaRPr>
          </a:p>
          <a:p>
            <a:pPr marL="514350" indent="-514350">
              <a:buFont typeface="+mj-lt"/>
              <a:buAutoNum type="arabicPeriod"/>
            </a:pPr>
            <a:r>
              <a:rPr lang="en-US" sz="3600" dirty="0">
                <a:solidFill>
                  <a:srgbClr val="92D050"/>
                </a:solidFill>
              </a:rPr>
              <a:t>Maximizing possible benefit and Minimizing possible harms</a:t>
            </a:r>
          </a:p>
          <a:p>
            <a:pPr marL="0" indent="0">
              <a:buNone/>
            </a:pPr>
            <a:endParaRPr lang="en-US" sz="3600" dirty="0">
              <a:solidFill>
                <a:srgbClr val="92D050"/>
              </a:solidFill>
            </a:endParaRPr>
          </a:p>
          <a:p>
            <a:pPr marL="0" indent="0">
              <a:buNone/>
            </a:pPr>
            <a:endParaRPr lang="en-US" dirty="0"/>
          </a:p>
        </p:txBody>
      </p:sp>
    </p:spTree>
    <p:extLst>
      <p:ext uri="{BB962C8B-B14F-4D97-AF65-F5344CB8AC3E}">
        <p14:creationId xmlns:p14="http://schemas.microsoft.com/office/powerpoint/2010/main" val="2917611650"/>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8">
                                            <p:txEl>
                                              <p:pRg st="3" end="3"/>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CBED03E-1768-446F-934C-494E5826D698}"/>
              </a:ext>
            </a:extLst>
          </p:cNvPr>
          <p:cNvSpPr>
            <a:spLocks noGrp="1"/>
          </p:cNvSpPr>
          <p:nvPr>
            <p:ph type="title"/>
          </p:nvPr>
        </p:nvSpPr>
        <p:spPr/>
        <p:txBody>
          <a:bodyPr/>
          <a:lstStyle/>
          <a:p>
            <a:r>
              <a:rPr lang="en-US" dirty="0">
                <a:solidFill>
                  <a:srgbClr val="FFC000"/>
                </a:solidFill>
              </a:rPr>
              <a:t>Type of harms</a:t>
            </a:r>
          </a:p>
        </p:txBody>
      </p:sp>
      <p:sp>
        <p:nvSpPr>
          <p:cNvPr id="3" name="Content Placeholder 2">
            <a:extLst>
              <a:ext uri="{FF2B5EF4-FFF2-40B4-BE49-F238E27FC236}">
                <a16:creationId xmlns:a16="http://schemas.microsoft.com/office/drawing/2014/main" xmlns="" id="{1EDF4082-6390-423E-8388-A22AC9F5DC48}"/>
              </a:ext>
            </a:extLst>
          </p:cNvPr>
          <p:cNvSpPr>
            <a:spLocks noGrp="1"/>
          </p:cNvSpPr>
          <p:nvPr>
            <p:ph idx="1"/>
          </p:nvPr>
        </p:nvSpPr>
        <p:spPr/>
        <p:txBody>
          <a:bodyPr/>
          <a:lstStyle/>
          <a:p>
            <a:r>
              <a:rPr lang="en-US" dirty="0"/>
              <a:t>Physical, </a:t>
            </a:r>
          </a:p>
          <a:p>
            <a:r>
              <a:rPr lang="en-US" dirty="0"/>
              <a:t>Psychological, </a:t>
            </a:r>
          </a:p>
          <a:p>
            <a:r>
              <a:rPr lang="en-US" dirty="0"/>
              <a:t>Legal, </a:t>
            </a:r>
          </a:p>
          <a:p>
            <a:r>
              <a:rPr lang="en-US" dirty="0"/>
              <a:t>Social, </a:t>
            </a:r>
          </a:p>
          <a:p>
            <a:r>
              <a:rPr lang="en-US" dirty="0"/>
              <a:t>Economic</a:t>
            </a:r>
          </a:p>
        </p:txBody>
      </p:sp>
    </p:spTree>
    <p:extLst>
      <p:ext uri="{BB962C8B-B14F-4D97-AF65-F5344CB8AC3E}">
        <p14:creationId xmlns:p14="http://schemas.microsoft.com/office/powerpoint/2010/main" val="3898984730"/>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4E3883-4DFC-45DD-8FB9-5924DFFDEFC2}"/>
              </a:ext>
            </a:extLst>
          </p:cNvPr>
          <p:cNvSpPr>
            <a:spLocks noGrp="1"/>
          </p:cNvSpPr>
          <p:nvPr>
            <p:ph type="title"/>
          </p:nvPr>
        </p:nvSpPr>
        <p:spPr/>
        <p:txBody>
          <a:bodyPr/>
          <a:lstStyle/>
          <a:p>
            <a:pPr algn="ctr" rtl="1"/>
            <a:r>
              <a:rPr lang="fa-IR" sz="2800" dirty="0">
                <a:effectLst/>
              </a:rPr>
              <a:t>كميته كشوري اخلاق در پژوهشهاي علوم پزشكي</a:t>
            </a:r>
            <a:r>
              <a:rPr lang="en-US" sz="2800" dirty="0">
                <a:effectLst/>
              </a:rPr>
              <a:t/>
            </a:r>
            <a:br>
              <a:rPr lang="en-US" sz="2800" dirty="0">
                <a:effectLst/>
              </a:rPr>
            </a:br>
            <a:r>
              <a:rPr lang="fa-IR" sz="2800" dirty="0">
                <a:effectLst/>
              </a:rPr>
              <a:t>فرم  در خواست بررسي طرح هاي پژوهشي توسط كميته اخلاق  </a:t>
            </a:r>
            <a:r>
              <a:rPr lang="en-US" sz="2800" dirty="0">
                <a:effectLst/>
              </a:rPr>
              <a:t/>
            </a:r>
            <a:br>
              <a:rPr lang="en-US" sz="2800" dirty="0">
                <a:effectLst/>
              </a:rPr>
            </a:br>
            <a:endParaRPr lang="en-US" sz="2800" dirty="0"/>
          </a:p>
        </p:txBody>
      </p:sp>
      <p:graphicFrame>
        <p:nvGraphicFramePr>
          <p:cNvPr id="5" name="Content Placeholder 4">
            <a:extLst>
              <a:ext uri="{FF2B5EF4-FFF2-40B4-BE49-F238E27FC236}">
                <a16:creationId xmlns:a16="http://schemas.microsoft.com/office/drawing/2014/main" xmlns="" id="{87D72DEC-2F0C-4ADE-8CD9-157875D665FE}"/>
              </a:ext>
            </a:extLst>
          </p:cNvPr>
          <p:cNvGraphicFramePr>
            <a:graphicFrameLocks noGrp="1"/>
          </p:cNvGraphicFramePr>
          <p:nvPr>
            <p:ph idx="1"/>
            <p:extLst>
              <p:ext uri="{D42A27DB-BD31-4B8C-83A1-F6EECF244321}">
                <p14:modId xmlns:p14="http://schemas.microsoft.com/office/powerpoint/2010/main" val="2353411740"/>
              </p:ext>
            </p:extLst>
          </p:nvPr>
        </p:nvGraphicFramePr>
        <p:xfrm>
          <a:off x="359532" y="1912062"/>
          <a:ext cx="8424936" cy="4644597"/>
        </p:xfrm>
        <a:graphic>
          <a:graphicData uri="http://schemas.openxmlformats.org/drawingml/2006/table">
            <a:tbl>
              <a:tblPr rtl="1" firstRow="1" firstCol="1" lastRow="1" lastCol="1" bandRow="1" bandCol="1">
                <a:tableStyleId>{5C22544A-7EE6-4342-B048-85BDC9FD1C3A}</a:tableStyleId>
              </a:tblPr>
              <a:tblGrid>
                <a:gridCol w="4825442">
                  <a:extLst>
                    <a:ext uri="{9D8B030D-6E8A-4147-A177-3AD203B41FA5}">
                      <a16:colId xmlns:a16="http://schemas.microsoft.com/office/drawing/2014/main" xmlns="" val="3701690588"/>
                    </a:ext>
                  </a:extLst>
                </a:gridCol>
                <a:gridCol w="3599494">
                  <a:extLst>
                    <a:ext uri="{9D8B030D-6E8A-4147-A177-3AD203B41FA5}">
                      <a16:colId xmlns:a16="http://schemas.microsoft.com/office/drawing/2014/main" xmlns="" val="1643801638"/>
                    </a:ext>
                  </a:extLst>
                </a:gridCol>
              </a:tblGrid>
              <a:tr h="419447">
                <a:tc>
                  <a:txBody>
                    <a:bodyPr/>
                    <a:lstStyle/>
                    <a:p>
                      <a:pPr marL="0" marR="0" algn="ctr" rtl="1">
                        <a:lnSpc>
                          <a:spcPct val="107000"/>
                        </a:lnSpc>
                        <a:spcBef>
                          <a:spcPts val="0"/>
                        </a:spcBef>
                        <a:spcAft>
                          <a:spcPts val="0"/>
                        </a:spcAft>
                      </a:pPr>
                      <a:r>
                        <a:rPr lang="fa-IR" sz="2000">
                          <a:solidFill>
                            <a:schemeClr val="bg1">
                              <a:lumMod val="60000"/>
                              <a:lumOff val="40000"/>
                            </a:schemeClr>
                          </a:solidFill>
                          <a:effectLst/>
                        </a:rPr>
                        <a:t>خطر/زيان</a:t>
                      </a:r>
                      <a:endParaRPr lang="en-US" sz="200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lnSpc>
                          <a:spcPct val="107000"/>
                        </a:lnSpc>
                        <a:spcBef>
                          <a:spcPts val="0"/>
                        </a:spcBef>
                        <a:spcAft>
                          <a:spcPts val="0"/>
                        </a:spcAft>
                      </a:pPr>
                      <a:r>
                        <a:rPr lang="fa-IR" sz="2000" dirty="0">
                          <a:solidFill>
                            <a:schemeClr val="bg1">
                              <a:lumMod val="60000"/>
                              <a:lumOff val="40000"/>
                            </a:schemeClr>
                          </a:solidFill>
                          <a:effectLst/>
                        </a:rPr>
                        <a:t>سود</a:t>
                      </a:r>
                      <a:endParaRPr lang="en-US" sz="2000" dirty="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180682012"/>
                  </a:ext>
                </a:extLst>
              </a:tr>
              <a:tr h="419447">
                <a:tc>
                  <a:txBody>
                    <a:bodyPr/>
                    <a:lstStyle/>
                    <a:p>
                      <a:pPr marL="0" marR="0" algn="just" rtl="1">
                        <a:lnSpc>
                          <a:spcPct val="107000"/>
                        </a:lnSpc>
                        <a:spcBef>
                          <a:spcPts val="0"/>
                        </a:spcBef>
                        <a:spcAft>
                          <a:spcPts val="0"/>
                        </a:spcAft>
                      </a:pPr>
                      <a:r>
                        <a:rPr lang="fa-IR" sz="2000">
                          <a:solidFill>
                            <a:schemeClr val="bg1">
                              <a:lumMod val="60000"/>
                              <a:lumOff val="40000"/>
                            </a:schemeClr>
                          </a:solidFill>
                          <a:effectLst/>
                        </a:rPr>
                        <a:t>صدمه فيزيکي</a:t>
                      </a:r>
                      <a:endParaRPr lang="en-US" sz="200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rtl="1">
                        <a:lnSpc>
                          <a:spcPct val="107000"/>
                        </a:lnSpc>
                        <a:spcBef>
                          <a:spcPts val="0"/>
                        </a:spcBef>
                        <a:spcAft>
                          <a:spcPts val="0"/>
                        </a:spcAft>
                      </a:pPr>
                      <a:r>
                        <a:rPr lang="fa-IR" sz="2000" dirty="0">
                          <a:solidFill>
                            <a:schemeClr val="bg1">
                              <a:lumMod val="60000"/>
                              <a:lumOff val="40000"/>
                            </a:schemeClr>
                          </a:solidFill>
                          <a:effectLst/>
                        </a:rPr>
                        <a:t>دسترسي به درمان/ درمان آزاد</a:t>
                      </a:r>
                      <a:endParaRPr lang="en-US" sz="2000" dirty="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2545163574"/>
                  </a:ext>
                </a:extLst>
              </a:tr>
              <a:tr h="419447">
                <a:tc>
                  <a:txBody>
                    <a:bodyPr/>
                    <a:lstStyle/>
                    <a:p>
                      <a:pPr marL="0" marR="0" algn="just" rtl="1">
                        <a:lnSpc>
                          <a:spcPct val="107000"/>
                        </a:lnSpc>
                        <a:spcBef>
                          <a:spcPts val="0"/>
                        </a:spcBef>
                        <a:spcAft>
                          <a:spcPts val="0"/>
                        </a:spcAft>
                      </a:pPr>
                      <a:r>
                        <a:rPr lang="fa-IR" sz="2000">
                          <a:solidFill>
                            <a:schemeClr val="bg1">
                              <a:lumMod val="60000"/>
                              <a:lumOff val="40000"/>
                            </a:schemeClr>
                          </a:solidFill>
                          <a:effectLst/>
                        </a:rPr>
                        <a:t>صدمه يا خطر اجتماعي</a:t>
                      </a:r>
                      <a:endParaRPr lang="en-US" sz="200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rtl="1">
                        <a:lnSpc>
                          <a:spcPct val="107000"/>
                        </a:lnSpc>
                        <a:spcBef>
                          <a:spcPts val="0"/>
                        </a:spcBef>
                        <a:spcAft>
                          <a:spcPts val="0"/>
                        </a:spcAft>
                      </a:pPr>
                      <a:r>
                        <a:rPr lang="fa-IR" sz="2000" dirty="0">
                          <a:solidFill>
                            <a:schemeClr val="bg1">
                              <a:lumMod val="60000"/>
                              <a:lumOff val="40000"/>
                            </a:schemeClr>
                          </a:solidFill>
                          <a:effectLst/>
                        </a:rPr>
                        <a:t>حمايت عاطفي</a:t>
                      </a:r>
                      <a:endParaRPr lang="en-US" sz="2000" dirty="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3192192291"/>
                  </a:ext>
                </a:extLst>
              </a:tr>
              <a:tr h="419447">
                <a:tc>
                  <a:txBody>
                    <a:bodyPr/>
                    <a:lstStyle/>
                    <a:p>
                      <a:pPr marL="0" marR="0" algn="just" rtl="1">
                        <a:lnSpc>
                          <a:spcPct val="107000"/>
                        </a:lnSpc>
                        <a:spcBef>
                          <a:spcPts val="0"/>
                        </a:spcBef>
                        <a:spcAft>
                          <a:spcPts val="0"/>
                        </a:spcAft>
                      </a:pPr>
                      <a:r>
                        <a:rPr lang="fa-IR" sz="2000">
                          <a:solidFill>
                            <a:schemeClr val="bg1">
                              <a:lumMod val="60000"/>
                              <a:lumOff val="40000"/>
                            </a:schemeClr>
                          </a:solidFill>
                          <a:effectLst/>
                        </a:rPr>
                        <a:t>صدمه يا خطر عاطفي</a:t>
                      </a:r>
                      <a:endParaRPr lang="en-US" sz="200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rtl="1">
                        <a:lnSpc>
                          <a:spcPct val="107000"/>
                        </a:lnSpc>
                        <a:spcBef>
                          <a:spcPts val="0"/>
                        </a:spcBef>
                        <a:spcAft>
                          <a:spcPts val="0"/>
                        </a:spcAft>
                      </a:pPr>
                      <a:r>
                        <a:rPr lang="fa-IR" sz="2000" dirty="0">
                          <a:solidFill>
                            <a:schemeClr val="bg1">
                              <a:lumMod val="60000"/>
                              <a:lumOff val="40000"/>
                            </a:schemeClr>
                          </a:solidFill>
                          <a:effectLst/>
                        </a:rPr>
                        <a:t>حمايت رواني اجتماعي</a:t>
                      </a:r>
                      <a:endParaRPr lang="en-US" sz="2000" dirty="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419404481"/>
                  </a:ext>
                </a:extLst>
              </a:tr>
              <a:tr h="419447">
                <a:tc>
                  <a:txBody>
                    <a:bodyPr/>
                    <a:lstStyle/>
                    <a:p>
                      <a:pPr marL="0" marR="0" algn="just" rtl="1">
                        <a:lnSpc>
                          <a:spcPct val="107000"/>
                        </a:lnSpc>
                        <a:spcBef>
                          <a:spcPts val="0"/>
                        </a:spcBef>
                        <a:spcAft>
                          <a:spcPts val="0"/>
                        </a:spcAft>
                      </a:pPr>
                      <a:r>
                        <a:rPr lang="fa-IR" sz="2000">
                          <a:solidFill>
                            <a:schemeClr val="bg1">
                              <a:lumMod val="60000"/>
                              <a:lumOff val="40000"/>
                            </a:schemeClr>
                          </a:solidFill>
                          <a:effectLst/>
                        </a:rPr>
                        <a:t>استيگما</a:t>
                      </a:r>
                      <a:endParaRPr lang="en-US" sz="200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rtl="1">
                        <a:lnSpc>
                          <a:spcPct val="107000"/>
                        </a:lnSpc>
                        <a:spcBef>
                          <a:spcPts val="0"/>
                        </a:spcBef>
                        <a:spcAft>
                          <a:spcPts val="0"/>
                        </a:spcAft>
                      </a:pPr>
                      <a:r>
                        <a:rPr lang="fa-IR" sz="2000" dirty="0">
                          <a:solidFill>
                            <a:schemeClr val="bg1">
                              <a:lumMod val="60000"/>
                              <a:lumOff val="40000"/>
                            </a:schemeClr>
                          </a:solidFill>
                          <a:effectLst/>
                        </a:rPr>
                        <a:t>اهداف بشردوستانه</a:t>
                      </a:r>
                      <a:endParaRPr lang="en-US" sz="2000" dirty="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4023195324"/>
                  </a:ext>
                </a:extLst>
              </a:tr>
              <a:tr h="419447">
                <a:tc>
                  <a:txBody>
                    <a:bodyPr/>
                    <a:lstStyle/>
                    <a:p>
                      <a:pPr marL="0" marR="0" algn="just" rtl="1">
                        <a:lnSpc>
                          <a:spcPct val="107000"/>
                        </a:lnSpc>
                        <a:spcBef>
                          <a:spcPts val="0"/>
                        </a:spcBef>
                        <a:spcAft>
                          <a:spcPts val="0"/>
                        </a:spcAft>
                      </a:pPr>
                      <a:r>
                        <a:rPr lang="fa-IR" sz="2000">
                          <a:solidFill>
                            <a:schemeClr val="bg1">
                              <a:lumMod val="60000"/>
                              <a:lumOff val="40000"/>
                            </a:schemeClr>
                          </a:solidFill>
                          <a:effectLst/>
                        </a:rPr>
                        <a:t>نقض حريم خصوصي</a:t>
                      </a:r>
                      <a:endParaRPr lang="en-US" sz="200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rtl="1">
                        <a:lnSpc>
                          <a:spcPct val="107000"/>
                        </a:lnSpc>
                        <a:spcBef>
                          <a:spcPts val="0"/>
                        </a:spcBef>
                        <a:spcAft>
                          <a:spcPts val="0"/>
                        </a:spcAft>
                      </a:pPr>
                      <a:r>
                        <a:rPr lang="fa-IR" sz="2000" dirty="0">
                          <a:solidFill>
                            <a:schemeClr val="bg1">
                              <a:lumMod val="60000"/>
                              <a:lumOff val="40000"/>
                            </a:schemeClr>
                          </a:solidFill>
                          <a:effectLst/>
                        </a:rPr>
                        <a:t>تعامل با جامعه</a:t>
                      </a:r>
                      <a:endParaRPr lang="en-US" sz="2000" dirty="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4026653211"/>
                  </a:ext>
                </a:extLst>
              </a:tr>
              <a:tr h="869574">
                <a:tc>
                  <a:txBody>
                    <a:bodyPr/>
                    <a:lstStyle/>
                    <a:p>
                      <a:pPr marL="0" marR="0" algn="just" rtl="1">
                        <a:lnSpc>
                          <a:spcPct val="107000"/>
                        </a:lnSpc>
                        <a:spcBef>
                          <a:spcPts val="0"/>
                        </a:spcBef>
                        <a:spcAft>
                          <a:spcPts val="0"/>
                        </a:spcAft>
                      </a:pPr>
                      <a:r>
                        <a:rPr lang="fa-IR" sz="2000">
                          <a:solidFill>
                            <a:schemeClr val="bg1">
                              <a:lumMod val="60000"/>
                              <a:lumOff val="40000"/>
                            </a:schemeClr>
                          </a:solidFill>
                          <a:effectLst/>
                        </a:rPr>
                        <a:t>بي‌توجهي به داوطلبي، به خطر انداختن افراد با انواع خطرات وصدمات</a:t>
                      </a:r>
                      <a:endParaRPr lang="en-US" sz="200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rtl="1">
                        <a:lnSpc>
                          <a:spcPct val="107000"/>
                        </a:lnSpc>
                        <a:spcBef>
                          <a:spcPts val="0"/>
                        </a:spcBef>
                        <a:spcAft>
                          <a:spcPts val="0"/>
                        </a:spcAft>
                      </a:pPr>
                      <a:r>
                        <a:rPr lang="fa-IR" sz="2000" dirty="0">
                          <a:solidFill>
                            <a:schemeClr val="bg1">
                              <a:lumMod val="60000"/>
                              <a:lumOff val="40000"/>
                            </a:schemeClr>
                          </a:solidFill>
                          <a:effectLst/>
                        </a:rPr>
                        <a:t>موارد ديگر</a:t>
                      </a:r>
                      <a:endParaRPr lang="en-US" sz="2000" dirty="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689490878"/>
                  </a:ext>
                </a:extLst>
              </a:tr>
              <a:tr h="419447">
                <a:tc>
                  <a:txBody>
                    <a:bodyPr/>
                    <a:lstStyle/>
                    <a:p>
                      <a:pPr marL="0" marR="0" algn="just" rtl="1">
                        <a:lnSpc>
                          <a:spcPct val="107000"/>
                        </a:lnSpc>
                        <a:spcBef>
                          <a:spcPts val="0"/>
                        </a:spcBef>
                        <a:spcAft>
                          <a:spcPts val="0"/>
                        </a:spcAft>
                      </a:pPr>
                      <a:r>
                        <a:rPr lang="fa-IR" sz="2000">
                          <a:solidFill>
                            <a:schemeClr val="bg1">
                              <a:lumMod val="60000"/>
                              <a:lumOff val="40000"/>
                            </a:schemeClr>
                          </a:solidFill>
                          <a:effectLst/>
                        </a:rPr>
                        <a:t>نقض رازداري بصورت عيني يا غير عيني</a:t>
                      </a:r>
                      <a:endParaRPr lang="en-US" sz="200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rtl="1">
                        <a:lnSpc>
                          <a:spcPct val="107000"/>
                        </a:lnSpc>
                        <a:spcBef>
                          <a:spcPts val="0"/>
                        </a:spcBef>
                        <a:spcAft>
                          <a:spcPts val="0"/>
                        </a:spcAft>
                      </a:pPr>
                      <a:r>
                        <a:rPr lang="fa-IR" sz="2000" dirty="0">
                          <a:solidFill>
                            <a:schemeClr val="bg1">
                              <a:lumMod val="60000"/>
                              <a:lumOff val="40000"/>
                            </a:schemeClr>
                          </a:solidFill>
                          <a:effectLst/>
                        </a:rPr>
                        <a:t> </a:t>
                      </a:r>
                      <a:endParaRPr lang="en-US" sz="2000" dirty="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483304001"/>
                  </a:ext>
                </a:extLst>
              </a:tr>
              <a:tr h="419447">
                <a:tc>
                  <a:txBody>
                    <a:bodyPr/>
                    <a:lstStyle/>
                    <a:p>
                      <a:pPr marL="0" marR="0" algn="just" rtl="1">
                        <a:lnSpc>
                          <a:spcPct val="107000"/>
                        </a:lnSpc>
                        <a:spcBef>
                          <a:spcPts val="0"/>
                        </a:spcBef>
                        <a:spcAft>
                          <a:spcPts val="0"/>
                        </a:spcAft>
                      </a:pPr>
                      <a:r>
                        <a:rPr lang="fa-IR" sz="2000">
                          <a:solidFill>
                            <a:schemeClr val="bg1">
                              <a:lumMod val="60000"/>
                              <a:lumOff val="40000"/>
                            </a:schemeClr>
                          </a:solidFill>
                          <a:effectLst/>
                        </a:rPr>
                        <a:t>تفاوت‌هاي جنسي و باياس‌هاي ديگر</a:t>
                      </a:r>
                      <a:endParaRPr lang="en-US" sz="200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rtl="1">
                        <a:lnSpc>
                          <a:spcPct val="107000"/>
                        </a:lnSpc>
                        <a:spcBef>
                          <a:spcPts val="0"/>
                        </a:spcBef>
                        <a:spcAft>
                          <a:spcPts val="0"/>
                        </a:spcAft>
                      </a:pPr>
                      <a:r>
                        <a:rPr lang="fa-IR" sz="2000" dirty="0">
                          <a:solidFill>
                            <a:schemeClr val="bg1">
                              <a:lumMod val="60000"/>
                              <a:lumOff val="40000"/>
                            </a:schemeClr>
                          </a:solidFill>
                          <a:effectLst/>
                        </a:rPr>
                        <a:t> </a:t>
                      </a:r>
                      <a:endParaRPr lang="en-US" sz="2000" dirty="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2831341711"/>
                  </a:ext>
                </a:extLst>
              </a:tr>
              <a:tr h="419447">
                <a:tc>
                  <a:txBody>
                    <a:bodyPr/>
                    <a:lstStyle/>
                    <a:p>
                      <a:pPr marL="0" marR="0" algn="just" rtl="1">
                        <a:lnSpc>
                          <a:spcPct val="107000"/>
                        </a:lnSpc>
                        <a:spcBef>
                          <a:spcPts val="0"/>
                        </a:spcBef>
                        <a:spcAft>
                          <a:spcPts val="0"/>
                        </a:spcAft>
                      </a:pPr>
                      <a:r>
                        <a:rPr lang="fa-IR" sz="2000">
                          <a:solidFill>
                            <a:schemeClr val="bg1">
                              <a:lumMod val="60000"/>
                              <a:lumOff val="40000"/>
                            </a:schemeClr>
                          </a:solidFill>
                          <a:effectLst/>
                        </a:rPr>
                        <a:t>موارد ديگر</a:t>
                      </a:r>
                      <a:endParaRPr lang="en-US" sz="200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rtl="1">
                        <a:lnSpc>
                          <a:spcPct val="107000"/>
                        </a:lnSpc>
                        <a:spcBef>
                          <a:spcPts val="0"/>
                        </a:spcBef>
                        <a:spcAft>
                          <a:spcPts val="0"/>
                        </a:spcAft>
                      </a:pPr>
                      <a:r>
                        <a:rPr lang="fa-IR" sz="2000" dirty="0">
                          <a:solidFill>
                            <a:schemeClr val="bg1">
                              <a:lumMod val="60000"/>
                              <a:lumOff val="40000"/>
                            </a:schemeClr>
                          </a:solidFill>
                          <a:effectLst/>
                        </a:rPr>
                        <a:t> </a:t>
                      </a:r>
                      <a:endParaRPr lang="en-US" sz="2000" dirty="0">
                        <a:solidFill>
                          <a:schemeClr val="bg1">
                            <a:lumMod val="60000"/>
                            <a:lumOff val="40000"/>
                          </a:schemeClr>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2990001165"/>
                  </a:ext>
                </a:extLst>
              </a:tr>
            </a:tbl>
          </a:graphicData>
        </a:graphic>
      </p:graphicFrame>
    </p:spTree>
    <p:extLst>
      <p:ext uri="{BB962C8B-B14F-4D97-AF65-F5344CB8AC3E}">
        <p14:creationId xmlns:p14="http://schemas.microsoft.com/office/powerpoint/2010/main" val="406603458"/>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274638"/>
            <a:ext cx="5059288" cy="1143000"/>
          </a:xfrm>
        </p:spPr>
        <p:txBody>
          <a:bodyPr>
            <a:normAutofit fontScale="90000"/>
          </a:bodyPr>
          <a:lstStyle/>
          <a:p>
            <a:r>
              <a:rPr lang="en-US" sz="4400" dirty="0">
                <a:solidFill>
                  <a:srgbClr val="FF0000"/>
                </a:solidFill>
              </a:rPr>
              <a:t>Case Study</a:t>
            </a:r>
            <a:r>
              <a:rPr lang="en-US" sz="2800" dirty="0"/>
              <a:t/>
            </a:r>
            <a:br>
              <a:rPr lang="en-US" sz="2800" dirty="0"/>
            </a:br>
            <a:r>
              <a:rPr lang="en-US" sz="4400" dirty="0"/>
              <a:t> </a:t>
            </a:r>
            <a:r>
              <a:rPr lang="en-US" sz="2700" dirty="0"/>
              <a:t>The Lead Abatement and Repair &amp; Maintenance Study</a:t>
            </a:r>
          </a:p>
        </p:txBody>
      </p:sp>
      <p:sp>
        <p:nvSpPr>
          <p:cNvPr id="2" name="Content Placeholder 1"/>
          <p:cNvSpPr>
            <a:spLocks noGrp="1"/>
          </p:cNvSpPr>
          <p:nvPr>
            <p:ph idx="1"/>
          </p:nvPr>
        </p:nvSpPr>
        <p:spPr>
          <a:xfrm>
            <a:off x="457200" y="1905000"/>
            <a:ext cx="4648200" cy="4102291"/>
          </a:xfrm>
        </p:spPr>
        <p:txBody>
          <a:bodyPr>
            <a:normAutofit fontScale="92500" lnSpcReduction="20000"/>
          </a:bodyPr>
          <a:lstStyle/>
          <a:p>
            <a:r>
              <a:rPr lang="en-US" dirty="0"/>
              <a:t>conducted from </a:t>
            </a:r>
            <a:r>
              <a:rPr lang="en-US" b="1" dirty="0">
                <a:solidFill>
                  <a:srgbClr val="FFC000"/>
                </a:solidFill>
              </a:rPr>
              <a:t>1993 to 1996</a:t>
            </a:r>
            <a:r>
              <a:rPr lang="en-US" b="1" dirty="0">
                <a:solidFill>
                  <a:schemeClr val="accent3"/>
                </a:solidFill>
              </a:rPr>
              <a:t> </a:t>
            </a:r>
            <a:r>
              <a:rPr lang="en-US" dirty="0"/>
              <a:t>by investigators at the</a:t>
            </a:r>
            <a:r>
              <a:rPr lang="en-US" b="1" dirty="0"/>
              <a:t> </a:t>
            </a:r>
            <a:r>
              <a:rPr lang="en-US" b="1" dirty="0">
                <a:solidFill>
                  <a:srgbClr val="FFC000"/>
                </a:solidFill>
              </a:rPr>
              <a:t>Kennedy Krieger Institute (KKI), </a:t>
            </a:r>
            <a:r>
              <a:rPr lang="en-US" dirty="0"/>
              <a:t>an affiliate of </a:t>
            </a:r>
            <a:r>
              <a:rPr lang="en-US" b="1" dirty="0">
                <a:solidFill>
                  <a:srgbClr val="FFC000"/>
                </a:solidFill>
              </a:rPr>
              <a:t>Johns Hopkins University</a:t>
            </a:r>
            <a:r>
              <a:rPr lang="en-US" b="1" dirty="0"/>
              <a:t>.</a:t>
            </a:r>
          </a:p>
          <a:p>
            <a:r>
              <a:rPr lang="en-US" dirty="0"/>
              <a:t>Led to </a:t>
            </a:r>
            <a:r>
              <a:rPr lang="de-DE" b="1" dirty="0">
                <a:solidFill>
                  <a:srgbClr val="FFC000"/>
                </a:solidFill>
              </a:rPr>
              <a:t>Grimes v. Kennedy Krieger Institute</a:t>
            </a:r>
            <a:r>
              <a:rPr lang="de-DE" b="1" i="1" dirty="0"/>
              <a:t>.</a:t>
            </a:r>
            <a:endParaRPr lang="en-US" dirty="0"/>
          </a:p>
          <a:p>
            <a:endParaRPr lang="en-US" dirty="0"/>
          </a:p>
        </p:txBody>
      </p:sp>
      <p:pic>
        <p:nvPicPr>
          <p:cNvPr id="61442" name="Picture 2" descr="C:\Users\12345\Desktop\research ethics\dutchboy.gif"/>
          <p:cNvPicPr>
            <a:picLocks noChangeAspect="1" noChangeArrowheads="1"/>
          </p:cNvPicPr>
          <p:nvPr/>
        </p:nvPicPr>
        <p:blipFill>
          <a:blip r:embed="rId3" cstate="print"/>
          <a:srcRect/>
          <a:stretch>
            <a:fillRect/>
          </a:stretch>
        </p:blipFill>
        <p:spPr bwMode="auto">
          <a:xfrm>
            <a:off x="5029200" y="0"/>
            <a:ext cx="4114800" cy="6858000"/>
          </a:xfrm>
          <a:prstGeom prst="rect">
            <a:avLst/>
          </a:prstGeom>
          <a:noFill/>
        </p:spPr>
      </p:pic>
    </p:spTree>
    <p:extLst>
      <p:ext uri="{BB962C8B-B14F-4D97-AF65-F5344CB8AC3E}">
        <p14:creationId xmlns:p14="http://schemas.microsoft.com/office/powerpoint/2010/main" val="353939642"/>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74638"/>
            <a:ext cx="6019800" cy="1143000"/>
          </a:xfrm>
        </p:spPr>
        <p:txBody>
          <a:bodyPr/>
          <a:lstStyle/>
          <a:p>
            <a:pPr eaLnBrk="1" hangingPunct="1"/>
            <a:r>
              <a:rPr lang="en-US" dirty="0">
                <a:solidFill>
                  <a:srgbClr val="FF0000"/>
                </a:solidFill>
              </a:rPr>
              <a:t>Background</a:t>
            </a:r>
          </a:p>
        </p:txBody>
      </p:sp>
      <p:sp>
        <p:nvSpPr>
          <p:cNvPr id="4099" name="Rectangle 3"/>
          <p:cNvSpPr>
            <a:spLocks noGrp="1" noChangeArrowheads="1"/>
          </p:cNvSpPr>
          <p:nvPr>
            <p:ph idx="1"/>
          </p:nvPr>
        </p:nvSpPr>
        <p:spPr>
          <a:xfrm>
            <a:off x="457200" y="1600200"/>
            <a:ext cx="6324600" cy="4800600"/>
          </a:xfrm>
        </p:spPr>
        <p:txBody>
          <a:bodyPr>
            <a:normAutofit fontScale="92500"/>
          </a:bodyPr>
          <a:lstStyle/>
          <a:p>
            <a:pPr eaLnBrk="1" hangingPunct="1">
              <a:lnSpc>
                <a:spcPct val="80000"/>
              </a:lnSpc>
            </a:pPr>
            <a:r>
              <a:rPr lang="en-US" sz="2800" dirty="0"/>
              <a:t>Deteriorating </a:t>
            </a:r>
            <a:r>
              <a:rPr lang="en-US" sz="2800" b="1" dirty="0">
                <a:solidFill>
                  <a:srgbClr val="FFC000"/>
                </a:solidFill>
              </a:rPr>
              <a:t>lead-based paint </a:t>
            </a:r>
            <a:r>
              <a:rPr lang="en-US" sz="2800" dirty="0"/>
              <a:t>is one of the most common sources of </a:t>
            </a:r>
            <a:r>
              <a:rPr lang="en-US" sz="2800" b="1" dirty="0">
                <a:solidFill>
                  <a:srgbClr val="FFC000"/>
                </a:solidFill>
              </a:rPr>
              <a:t>lead poisoning</a:t>
            </a:r>
            <a:r>
              <a:rPr lang="en-US" sz="2800" dirty="0"/>
              <a:t>.</a:t>
            </a:r>
          </a:p>
          <a:p>
            <a:pPr eaLnBrk="1" hangingPunct="1">
              <a:lnSpc>
                <a:spcPct val="80000"/>
              </a:lnSpc>
            </a:pPr>
            <a:endParaRPr lang="en-US" sz="2800" dirty="0"/>
          </a:p>
          <a:p>
            <a:pPr eaLnBrk="1" hangingPunct="1">
              <a:lnSpc>
                <a:spcPct val="80000"/>
              </a:lnSpc>
            </a:pPr>
            <a:r>
              <a:rPr lang="en-US" sz="2800" b="1" dirty="0">
                <a:solidFill>
                  <a:srgbClr val="FFC000"/>
                </a:solidFill>
              </a:rPr>
              <a:t>Children under 6 </a:t>
            </a:r>
            <a:r>
              <a:rPr lang="en-US" sz="2800" dirty="0"/>
              <a:t>are at high risk for cognitive development, growth, and behavioral problems from lead poisoning.  These problems include:</a:t>
            </a:r>
          </a:p>
          <a:p>
            <a:pPr lvl="1" eaLnBrk="1" hangingPunct="1">
              <a:lnSpc>
                <a:spcPct val="80000"/>
              </a:lnSpc>
            </a:pPr>
            <a:r>
              <a:rPr lang="en-US" sz="2400" dirty="0"/>
              <a:t>Damage to the brain and nervous system </a:t>
            </a:r>
          </a:p>
          <a:p>
            <a:pPr lvl="1" eaLnBrk="1" hangingPunct="1">
              <a:lnSpc>
                <a:spcPct val="80000"/>
              </a:lnSpc>
            </a:pPr>
            <a:r>
              <a:rPr lang="en-US" sz="2400" dirty="0"/>
              <a:t>Learning problems and hyperactivity </a:t>
            </a:r>
          </a:p>
          <a:p>
            <a:pPr lvl="1" eaLnBrk="1" hangingPunct="1">
              <a:lnSpc>
                <a:spcPct val="80000"/>
              </a:lnSpc>
            </a:pPr>
            <a:r>
              <a:rPr lang="en-US" sz="2400" dirty="0"/>
              <a:t>Slowed growth </a:t>
            </a:r>
          </a:p>
          <a:p>
            <a:pPr lvl="1" eaLnBrk="1" hangingPunct="1">
              <a:lnSpc>
                <a:spcPct val="80000"/>
              </a:lnSpc>
            </a:pPr>
            <a:r>
              <a:rPr lang="en-US" sz="2400" dirty="0"/>
              <a:t>Hearing problems </a:t>
            </a:r>
          </a:p>
          <a:p>
            <a:pPr lvl="1" eaLnBrk="1" hangingPunct="1">
              <a:lnSpc>
                <a:spcPct val="80000"/>
              </a:lnSpc>
            </a:pPr>
            <a:r>
              <a:rPr lang="en-US" sz="2400" dirty="0"/>
              <a:t>Headaches </a:t>
            </a:r>
          </a:p>
          <a:p>
            <a:pPr lvl="1" eaLnBrk="1" hangingPunct="1">
              <a:lnSpc>
                <a:spcPct val="80000"/>
              </a:lnSpc>
            </a:pPr>
            <a:r>
              <a:rPr lang="en-US" sz="2400" dirty="0"/>
              <a:t>In extreme cases seizures and even death</a:t>
            </a:r>
          </a:p>
          <a:p>
            <a:pPr lvl="1" eaLnBrk="1" hangingPunct="1">
              <a:lnSpc>
                <a:spcPct val="80000"/>
              </a:lnSpc>
            </a:pPr>
            <a:endParaRPr lang="en-US" sz="2400" dirty="0"/>
          </a:p>
          <a:p>
            <a:pPr eaLnBrk="1" hangingPunct="1">
              <a:lnSpc>
                <a:spcPct val="80000"/>
              </a:lnSpc>
            </a:pPr>
            <a:endParaRPr lang="en-US" sz="2800" dirty="0"/>
          </a:p>
        </p:txBody>
      </p:sp>
      <p:pic>
        <p:nvPicPr>
          <p:cNvPr id="27650" name="Picture 2" descr="http://www.alaminc.com/images/lead/lead-poisoning.jpg"/>
          <p:cNvPicPr>
            <a:picLocks noChangeAspect="1" noChangeArrowheads="1"/>
          </p:cNvPicPr>
          <p:nvPr/>
        </p:nvPicPr>
        <p:blipFill>
          <a:blip r:embed="rId3" cstate="print"/>
          <a:srcRect/>
          <a:stretch>
            <a:fillRect/>
          </a:stretch>
        </p:blipFill>
        <p:spPr bwMode="auto">
          <a:xfrm rot="5400000">
            <a:off x="4533900" y="2247900"/>
            <a:ext cx="6858000" cy="2362200"/>
          </a:xfrm>
          <a:prstGeom prst="rect">
            <a:avLst/>
          </a:prstGeom>
          <a:noFill/>
        </p:spPr>
      </p:pic>
    </p:spTree>
    <p:extLst>
      <p:ext uri="{BB962C8B-B14F-4D97-AF65-F5344CB8AC3E}">
        <p14:creationId xmlns:p14="http://schemas.microsoft.com/office/powerpoint/2010/main" val="4256413182"/>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905000" y="228600"/>
            <a:ext cx="5410200" cy="1414320"/>
          </a:xfrm>
          <a:prstGeom prst="rect">
            <a:avLst/>
          </a:prstGeom>
        </p:spPr>
      </p:pic>
      <p:sp>
        <p:nvSpPr>
          <p:cNvPr id="4" name="Title 1" descr="به نام خدا&#10;"/>
          <p:cNvSpPr txBox="1">
            <a:spLocks/>
          </p:cNvSpPr>
          <p:nvPr/>
        </p:nvSpPr>
        <p:spPr>
          <a:xfrm>
            <a:off x="971600" y="2132856"/>
            <a:ext cx="7772400" cy="1470025"/>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r>
              <a:rPr lang="fa-IR" dirty="0"/>
              <a:t>هَلْ جَزَاءُ الْإِحْسَانِ إِلَّا الْإِحْسَانُ</a:t>
            </a:r>
          </a:p>
          <a:p>
            <a:pPr algn="l"/>
            <a:r>
              <a:rPr lang="fa-IR" altLang="en-US" sz="2400" kern="0" dirty="0">
                <a:solidFill>
                  <a:srgbClr val="FF99FF"/>
                </a:solidFill>
              </a:rPr>
              <a:t>سوره مبارکه الرحمن آیه </a:t>
            </a:r>
            <a:r>
              <a:rPr lang="fa-IR" altLang="en-US" sz="2400" kern="0" dirty="0">
                <a:solidFill>
                  <a:srgbClr val="FF99FF"/>
                </a:solidFill>
                <a:cs typeface="B Nazanin" panose="00000400000000000000" pitchFamily="2" charset="-78"/>
              </a:rPr>
              <a:t>60</a:t>
            </a:r>
            <a:endParaRPr lang="en-US" altLang="en-US" sz="2400" kern="0" dirty="0">
              <a:solidFill>
                <a:srgbClr val="FF99FF"/>
              </a:solidFill>
              <a:cs typeface="B Nazanin" panose="00000400000000000000" pitchFamily="2" charset="-78"/>
            </a:endParaRPr>
          </a:p>
        </p:txBody>
      </p:sp>
    </p:spTree>
    <p:custDataLst>
      <p:tags r:id="rId1"/>
    </p:custDataLst>
    <p:extLst>
      <p:ext uri="{BB962C8B-B14F-4D97-AF65-F5344CB8AC3E}">
        <p14:creationId xmlns:p14="http://schemas.microsoft.com/office/powerpoint/2010/main" val="680080662"/>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4638"/>
            <a:ext cx="4648200" cy="639762"/>
          </a:xfrm>
        </p:spPr>
        <p:txBody>
          <a:bodyPr>
            <a:normAutofit fontScale="90000"/>
          </a:bodyPr>
          <a:lstStyle/>
          <a:p>
            <a:pPr eaLnBrk="1" hangingPunct="1"/>
            <a:r>
              <a:rPr lang="en-US" dirty="0">
                <a:solidFill>
                  <a:srgbClr val="FF0000"/>
                </a:solidFill>
              </a:rPr>
              <a:t>Background</a:t>
            </a:r>
          </a:p>
        </p:txBody>
      </p:sp>
      <p:sp>
        <p:nvSpPr>
          <p:cNvPr id="5123" name="Rectangle 3"/>
          <p:cNvSpPr>
            <a:spLocks noGrp="1" noChangeArrowheads="1"/>
          </p:cNvSpPr>
          <p:nvPr>
            <p:ph idx="1"/>
          </p:nvPr>
        </p:nvSpPr>
        <p:spPr>
          <a:xfrm>
            <a:off x="228600" y="1066800"/>
            <a:ext cx="5181600" cy="5334000"/>
          </a:xfrm>
        </p:spPr>
        <p:txBody>
          <a:bodyPr>
            <a:normAutofit fontScale="92500" lnSpcReduction="10000"/>
          </a:bodyPr>
          <a:lstStyle/>
          <a:p>
            <a:pPr eaLnBrk="1" hangingPunct="1">
              <a:lnSpc>
                <a:spcPct val="80000"/>
              </a:lnSpc>
            </a:pPr>
            <a:r>
              <a:rPr lang="en-US" sz="2800" dirty="0"/>
              <a:t>Although </a:t>
            </a:r>
            <a:r>
              <a:rPr lang="en-US" sz="2800" b="1" dirty="0">
                <a:solidFill>
                  <a:srgbClr val="FFC000"/>
                </a:solidFill>
              </a:rPr>
              <a:t>banned in 1978</a:t>
            </a:r>
            <a:r>
              <a:rPr lang="en-US" sz="2800" dirty="0"/>
              <a:t>, researchers estimated that as many as </a:t>
            </a:r>
            <a:r>
              <a:rPr lang="en-US" sz="2800" b="1" dirty="0">
                <a:solidFill>
                  <a:srgbClr val="FFC000"/>
                </a:solidFill>
              </a:rPr>
              <a:t>95% of low income housing in some U.S. cities </a:t>
            </a:r>
            <a:r>
              <a:rPr lang="en-US" sz="2800" dirty="0"/>
              <a:t>were still </a:t>
            </a:r>
            <a:r>
              <a:rPr lang="en-US" sz="2800" b="1" dirty="0">
                <a:solidFill>
                  <a:srgbClr val="FFC000"/>
                </a:solidFill>
              </a:rPr>
              <a:t>contaminated</a:t>
            </a:r>
            <a:r>
              <a:rPr lang="en-US" sz="2800" dirty="0"/>
              <a:t> with lead paint.</a:t>
            </a:r>
          </a:p>
          <a:p>
            <a:pPr eaLnBrk="1" hangingPunct="1">
              <a:lnSpc>
                <a:spcPct val="80000"/>
              </a:lnSpc>
            </a:pPr>
            <a:endParaRPr lang="en-US" sz="2800" dirty="0"/>
          </a:p>
          <a:p>
            <a:pPr eaLnBrk="1" hangingPunct="1">
              <a:lnSpc>
                <a:spcPct val="80000"/>
              </a:lnSpc>
            </a:pPr>
            <a:r>
              <a:rPr lang="en-US" sz="2800" b="1" dirty="0">
                <a:solidFill>
                  <a:srgbClr val="FFC000"/>
                </a:solidFill>
              </a:rPr>
              <a:t>Removal of lead </a:t>
            </a:r>
            <a:r>
              <a:rPr lang="en-US" sz="2800" dirty="0"/>
              <a:t>paint is </a:t>
            </a:r>
            <a:r>
              <a:rPr lang="en-US" sz="2800" b="1" dirty="0">
                <a:solidFill>
                  <a:srgbClr val="FFC000"/>
                </a:solidFill>
              </a:rPr>
              <a:t>difficult, expensive</a:t>
            </a:r>
            <a:r>
              <a:rPr lang="en-US" sz="2800" b="1" dirty="0">
                <a:solidFill>
                  <a:schemeClr val="accent3"/>
                </a:solidFill>
              </a:rPr>
              <a:t> </a:t>
            </a:r>
            <a:r>
              <a:rPr lang="en-US" sz="2800" dirty="0"/>
              <a:t>and exacerbates the </a:t>
            </a:r>
            <a:r>
              <a:rPr lang="en-US" sz="2800" b="1" dirty="0">
                <a:solidFill>
                  <a:srgbClr val="FFC000"/>
                </a:solidFill>
              </a:rPr>
              <a:t>risk</a:t>
            </a:r>
            <a:r>
              <a:rPr lang="en-US" sz="2800" dirty="0"/>
              <a:t> for those present.  </a:t>
            </a:r>
          </a:p>
          <a:p>
            <a:pPr eaLnBrk="1" hangingPunct="1">
              <a:lnSpc>
                <a:spcPct val="80000"/>
              </a:lnSpc>
            </a:pPr>
            <a:endParaRPr lang="en-US" sz="2800" dirty="0"/>
          </a:p>
          <a:p>
            <a:pPr eaLnBrk="1" hangingPunct="1">
              <a:lnSpc>
                <a:spcPct val="80000"/>
              </a:lnSpc>
            </a:pPr>
            <a:r>
              <a:rPr lang="en-US" sz="2800" dirty="0"/>
              <a:t>The cost of abatement led some landlords to </a:t>
            </a:r>
            <a:r>
              <a:rPr lang="en-US" sz="2800" b="1" dirty="0">
                <a:solidFill>
                  <a:srgbClr val="FFC000"/>
                </a:solidFill>
              </a:rPr>
              <a:t>abandon</a:t>
            </a:r>
            <a:r>
              <a:rPr lang="en-US" sz="2800" dirty="0"/>
              <a:t> properties rather than remove the paint, reducing housing options for low income renters</a:t>
            </a:r>
          </a:p>
          <a:p>
            <a:pPr eaLnBrk="1" hangingPunct="1">
              <a:lnSpc>
                <a:spcPct val="80000"/>
              </a:lnSpc>
            </a:pPr>
            <a:endParaRPr lang="en-US" sz="2800" dirty="0"/>
          </a:p>
          <a:p>
            <a:pPr eaLnBrk="1" hangingPunct="1">
              <a:lnSpc>
                <a:spcPct val="80000"/>
              </a:lnSpc>
            </a:pPr>
            <a:endParaRPr lang="en-US" sz="2800" dirty="0"/>
          </a:p>
        </p:txBody>
      </p:sp>
      <p:pic>
        <p:nvPicPr>
          <p:cNvPr id="26626" name="Picture 2" descr="C:\Users\12345\Desktop\research ethics\2001082841.gif"/>
          <p:cNvPicPr>
            <a:picLocks noChangeAspect="1" noChangeArrowheads="1"/>
          </p:cNvPicPr>
          <p:nvPr/>
        </p:nvPicPr>
        <p:blipFill>
          <a:blip r:embed="rId2" cstate="print"/>
          <a:srcRect/>
          <a:stretch>
            <a:fillRect/>
          </a:stretch>
        </p:blipFill>
        <p:spPr bwMode="auto">
          <a:xfrm>
            <a:off x="5334000" y="11648"/>
            <a:ext cx="3810000" cy="6858000"/>
          </a:xfrm>
          <a:prstGeom prst="rect">
            <a:avLst/>
          </a:prstGeom>
          <a:noFill/>
        </p:spPr>
      </p:pic>
    </p:spTree>
    <p:extLst>
      <p:ext uri="{BB962C8B-B14F-4D97-AF65-F5344CB8AC3E}">
        <p14:creationId xmlns:p14="http://schemas.microsoft.com/office/powerpoint/2010/main" val="1716617861"/>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4638"/>
            <a:ext cx="4648200" cy="639762"/>
          </a:xfrm>
        </p:spPr>
        <p:txBody>
          <a:bodyPr>
            <a:normAutofit fontScale="90000"/>
          </a:bodyPr>
          <a:lstStyle/>
          <a:p>
            <a:pPr eaLnBrk="1" hangingPunct="1"/>
            <a:r>
              <a:rPr lang="en-US" dirty="0">
                <a:solidFill>
                  <a:srgbClr val="FF0000"/>
                </a:solidFill>
              </a:rPr>
              <a:t>Background</a:t>
            </a:r>
          </a:p>
        </p:txBody>
      </p:sp>
      <p:sp>
        <p:nvSpPr>
          <p:cNvPr id="5123" name="Rectangle 3"/>
          <p:cNvSpPr>
            <a:spLocks noGrp="1" noChangeArrowheads="1"/>
          </p:cNvSpPr>
          <p:nvPr>
            <p:ph idx="1"/>
          </p:nvPr>
        </p:nvSpPr>
        <p:spPr>
          <a:xfrm>
            <a:off x="228600" y="1066800"/>
            <a:ext cx="5181600" cy="5334000"/>
          </a:xfrm>
        </p:spPr>
        <p:txBody>
          <a:bodyPr>
            <a:normAutofit/>
          </a:bodyPr>
          <a:lstStyle/>
          <a:p>
            <a:pPr eaLnBrk="1" hangingPunct="1">
              <a:lnSpc>
                <a:spcPct val="80000"/>
              </a:lnSpc>
            </a:pPr>
            <a:endParaRPr lang="en-US" sz="2800" dirty="0"/>
          </a:p>
          <a:p>
            <a:pPr eaLnBrk="1" hangingPunct="1">
              <a:lnSpc>
                <a:spcPct val="80000"/>
              </a:lnSpc>
            </a:pPr>
            <a:r>
              <a:rPr lang="en-US" sz="2800" dirty="0"/>
              <a:t>Among Baltimore children lead blood level were</a:t>
            </a:r>
          </a:p>
          <a:p>
            <a:pPr marL="0" indent="0" eaLnBrk="1" hangingPunct="1">
              <a:lnSpc>
                <a:spcPct val="80000"/>
              </a:lnSpc>
              <a:buNone/>
            </a:pPr>
            <a:r>
              <a:rPr lang="en-US" sz="2800" dirty="0"/>
              <a:t> </a:t>
            </a:r>
            <a:r>
              <a:rPr lang="en-US" sz="2800" b="1" dirty="0">
                <a:solidFill>
                  <a:srgbClr val="FFC000"/>
                </a:solidFill>
              </a:rPr>
              <a:t>60% &gt;10 µg/dl </a:t>
            </a:r>
            <a:endParaRPr lang="en-US" sz="2800" dirty="0">
              <a:solidFill>
                <a:srgbClr val="FFC000"/>
              </a:solidFill>
            </a:endParaRPr>
          </a:p>
          <a:p>
            <a:pPr marL="0" indent="0" eaLnBrk="1" hangingPunct="1">
              <a:lnSpc>
                <a:spcPct val="80000"/>
              </a:lnSpc>
              <a:buNone/>
            </a:pPr>
            <a:r>
              <a:rPr lang="en-US" sz="2800" dirty="0">
                <a:solidFill>
                  <a:srgbClr val="FFC000"/>
                </a:solidFill>
              </a:rPr>
              <a:t> </a:t>
            </a:r>
            <a:r>
              <a:rPr lang="en-US" sz="2800" b="1" dirty="0">
                <a:solidFill>
                  <a:srgbClr val="FFC000"/>
                </a:solidFill>
              </a:rPr>
              <a:t>15-22% &gt;20 µg/dl </a:t>
            </a:r>
          </a:p>
          <a:p>
            <a:pPr marL="0" indent="0" eaLnBrk="1" hangingPunct="1">
              <a:lnSpc>
                <a:spcPct val="80000"/>
              </a:lnSpc>
              <a:buNone/>
            </a:pPr>
            <a:endParaRPr lang="en-US" sz="2800" b="1" dirty="0">
              <a:solidFill>
                <a:srgbClr val="FFC000"/>
              </a:solidFill>
            </a:endParaRPr>
          </a:p>
          <a:p>
            <a:pPr eaLnBrk="1" hangingPunct="1">
              <a:lnSpc>
                <a:spcPct val="80000"/>
              </a:lnSpc>
            </a:pPr>
            <a:r>
              <a:rPr lang="en-US" sz="2800" dirty="0"/>
              <a:t>Children blood lead level was </a:t>
            </a:r>
            <a:r>
              <a:rPr lang="en-US" sz="2800" b="1" dirty="0">
                <a:solidFill>
                  <a:srgbClr val="FFC000"/>
                </a:solidFill>
              </a:rPr>
              <a:t>10-20 time </a:t>
            </a:r>
            <a:r>
              <a:rPr lang="en-US" sz="2800" dirty="0"/>
              <a:t>higher than national level</a:t>
            </a:r>
          </a:p>
          <a:p>
            <a:pPr eaLnBrk="1" hangingPunct="1">
              <a:lnSpc>
                <a:spcPct val="80000"/>
              </a:lnSpc>
            </a:pPr>
            <a:endParaRPr lang="en-US" sz="2800" dirty="0"/>
          </a:p>
          <a:p>
            <a:pPr eaLnBrk="1" hangingPunct="1">
              <a:lnSpc>
                <a:spcPct val="80000"/>
              </a:lnSpc>
            </a:pPr>
            <a:r>
              <a:rPr lang="en-US" sz="2800" dirty="0"/>
              <a:t>Based on </a:t>
            </a:r>
            <a:r>
              <a:rPr lang="en-US" sz="2800" b="1" dirty="0">
                <a:solidFill>
                  <a:srgbClr val="FFC000"/>
                </a:solidFill>
              </a:rPr>
              <a:t>CDC, </a:t>
            </a:r>
            <a:r>
              <a:rPr lang="en-US" sz="2800" dirty="0"/>
              <a:t>Blood lead level higher than </a:t>
            </a:r>
            <a:r>
              <a:rPr lang="en-US" sz="2800" b="1" dirty="0">
                <a:solidFill>
                  <a:srgbClr val="FFC000"/>
                </a:solidFill>
              </a:rPr>
              <a:t>10 µg/dl </a:t>
            </a:r>
            <a:r>
              <a:rPr lang="en-US" sz="2800" dirty="0"/>
              <a:t>poses children at higher risk.  </a:t>
            </a:r>
          </a:p>
          <a:p>
            <a:pPr marL="0" indent="0" eaLnBrk="1" hangingPunct="1">
              <a:lnSpc>
                <a:spcPct val="80000"/>
              </a:lnSpc>
              <a:buNone/>
            </a:pPr>
            <a:endParaRPr lang="en-US" sz="2800" dirty="0">
              <a:solidFill>
                <a:srgbClr val="FFC000"/>
              </a:solidFill>
            </a:endParaRPr>
          </a:p>
          <a:p>
            <a:pPr eaLnBrk="1" hangingPunct="1">
              <a:lnSpc>
                <a:spcPct val="80000"/>
              </a:lnSpc>
            </a:pPr>
            <a:endParaRPr lang="en-US" sz="2800" dirty="0"/>
          </a:p>
          <a:p>
            <a:pPr eaLnBrk="1" hangingPunct="1">
              <a:lnSpc>
                <a:spcPct val="80000"/>
              </a:lnSpc>
            </a:pPr>
            <a:endParaRPr lang="en-US" sz="2800" dirty="0"/>
          </a:p>
        </p:txBody>
      </p:sp>
      <p:pic>
        <p:nvPicPr>
          <p:cNvPr id="26626" name="Picture 2" descr="C:\Users\12345\Desktop\research ethics\2001082841.gif"/>
          <p:cNvPicPr>
            <a:picLocks noChangeAspect="1" noChangeArrowheads="1"/>
          </p:cNvPicPr>
          <p:nvPr/>
        </p:nvPicPr>
        <p:blipFill>
          <a:blip r:embed="rId2" cstate="print"/>
          <a:srcRect/>
          <a:stretch>
            <a:fillRect/>
          </a:stretch>
        </p:blipFill>
        <p:spPr bwMode="auto">
          <a:xfrm>
            <a:off x="5334000" y="11648"/>
            <a:ext cx="3810000" cy="6858000"/>
          </a:xfrm>
          <a:prstGeom prst="rect">
            <a:avLst/>
          </a:prstGeom>
          <a:noFill/>
        </p:spPr>
      </p:pic>
    </p:spTree>
    <p:extLst>
      <p:ext uri="{BB962C8B-B14F-4D97-AF65-F5344CB8AC3E}">
        <p14:creationId xmlns:p14="http://schemas.microsoft.com/office/powerpoint/2010/main" val="2670761753"/>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274638"/>
            <a:ext cx="4953000" cy="1143000"/>
          </a:xfrm>
        </p:spPr>
        <p:txBody>
          <a:bodyPr/>
          <a:lstStyle/>
          <a:p>
            <a:pPr eaLnBrk="1" hangingPunct="1"/>
            <a:r>
              <a:rPr lang="en-US" dirty="0">
                <a:solidFill>
                  <a:srgbClr val="FF0000"/>
                </a:solidFill>
              </a:rPr>
              <a:t>The study</a:t>
            </a:r>
          </a:p>
        </p:txBody>
      </p:sp>
      <p:sp>
        <p:nvSpPr>
          <p:cNvPr id="6147" name="Rectangle 3"/>
          <p:cNvSpPr>
            <a:spLocks noGrp="1" noChangeArrowheads="1"/>
          </p:cNvSpPr>
          <p:nvPr>
            <p:ph idx="1"/>
          </p:nvPr>
        </p:nvSpPr>
        <p:spPr>
          <a:xfrm>
            <a:off x="457200" y="1481328"/>
            <a:ext cx="5105400" cy="4525963"/>
          </a:xfrm>
        </p:spPr>
        <p:txBody>
          <a:bodyPr>
            <a:normAutofit fontScale="92500" lnSpcReduction="20000"/>
          </a:bodyPr>
          <a:lstStyle/>
          <a:p>
            <a:pPr eaLnBrk="1" hangingPunct="1">
              <a:lnSpc>
                <a:spcPct val="90000"/>
              </a:lnSpc>
            </a:pPr>
            <a:r>
              <a:rPr lang="en-US" sz="2800" dirty="0"/>
              <a:t>Researchers had previously demonstrated that </a:t>
            </a:r>
            <a:r>
              <a:rPr lang="en-US" sz="2800" b="1" dirty="0">
                <a:solidFill>
                  <a:srgbClr val="FFC000"/>
                </a:solidFill>
              </a:rPr>
              <a:t>more economical strategies </a:t>
            </a:r>
            <a:r>
              <a:rPr lang="en-US" sz="2800" dirty="0"/>
              <a:t>(not full abatement) could </a:t>
            </a:r>
            <a:r>
              <a:rPr lang="en-US" sz="2800" b="1" dirty="0">
                <a:solidFill>
                  <a:srgbClr val="FFC000"/>
                </a:solidFill>
              </a:rPr>
              <a:t>reduce</a:t>
            </a:r>
            <a:r>
              <a:rPr lang="en-US" sz="2800" dirty="0"/>
              <a:t> the amount </a:t>
            </a:r>
            <a:r>
              <a:rPr lang="en-US" sz="2800" dirty="0">
                <a:solidFill>
                  <a:srgbClr val="FFC000"/>
                </a:solidFill>
              </a:rPr>
              <a:t>of </a:t>
            </a:r>
            <a:r>
              <a:rPr lang="en-US" sz="2800" b="1" dirty="0">
                <a:solidFill>
                  <a:srgbClr val="FFC000"/>
                </a:solidFill>
              </a:rPr>
              <a:t>lead-contaminated dust </a:t>
            </a:r>
            <a:r>
              <a:rPr lang="en-US" sz="2800" dirty="0"/>
              <a:t>in a residence.</a:t>
            </a:r>
          </a:p>
          <a:p>
            <a:pPr eaLnBrk="1" hangingPunct="1">
              <a:lnSpc>
                <a:spcPct val="90000"/>
              </a:lnSpc>
              <a:buFont typeface="Wingdings" pitchFamily="2" charset="2"/>
              <a:buNone/>
            </a:pPr>
            <a:r>
              <a:rPr lang="en-US" sz="2800" dirty="0"/>
              <a:t> </a:t>
            </a:r>
          </a:p>
          <a:p>
            <a:pPr eaLnBrk="1" hangingPunct="1">
              <a:lnSpc>
                <a:spcPct val="90000"/>
              </a:lnSpc>
            </a:pPr>
            <a:r>
              <a:rPr lang="en-US" sz="2800" dirty="0"/>
              <a:t>Now the researchers want to </a:t>
            </a:r>
            <a:r>
              <a:rPr lang="en-US" sz="2800" b="1" dirty="0">
                <a:solidFill>
                  <a:srgbClr val="FFC000"/>
                </a:solidFill>
              </a:rPr>
              <a:t>measure the effectiveness </a:t>
            </a:r>
            <a:r>
              <a:rPr lang="en-US" sz="2800" dirty="0"/>
              <a:t>of these strategies on </a:t>
            </a:r>
            <a:r>
              <a:rPr lang="en-US" sz="2800" b="1" dirty="0">
                <a:solidFill>
                  <a:srgbClr val="FFC000"/>
                </a:solidFill>
              </a:rPr>
              <a:t>reducing blood lead levels in children </a:t>
            </a:r>
            <a:r>
              <a:rPr lang="en-US" sz="2800" dirty="0"/>
              <a:t>who live in these houses. </a:t>
            </a:r>
          </a:p>
          <a:p>
            <a:pPr eaLnBrk="1" hangingPunct="1">
              <a:lnSpc>
                <a:spcPct val="90000"/>
              </a:lnSpc>
              <a:buFont typeface="Wingdings" pitchFamily="2" charset="2"/>
              <a:buNone/>
            </a:pPr>
            <a:endParaRPr lang="en-US" sz="2800" dirty="0"/>
          </a:p>
        </p:txBody>
      </p:sp>
      <p:pic>
        <p:nvPicPr>
          <p:cNvPr id="25601" name="Picture 1" descr="C:\Users\12345\Desktop\research ethics\Lead_Paint.jpg"/>
          <p:cNvPicPr>
            <a:picLocks noChangeAspect="1" noChangeArrowheads="1"/>
          </p:cNvPicPr>
          <p:nvPr/>
        </p:nvPicPr>
        <p:blipFill>
          <a:blip r:embed="rId2" cstate="print"/>
          <a:srcRect/>
          <a:stretch>
            <a:fillRect/>
          </a:stretch>
        </p:blipFill>
        <p:spPr bwMode="auto">
          <a:xfrm>
            <a:off x="5638800" y="0"/>
            <a:ext cx="3505200" cy="6858000"/>
          </a:xfrm>
          <a:prstGeom prst="rect">
            <a:avLst/>
          </a:prstGeom>
          <a:noFill/>
        </p:spPr>
      </p:pic>
    </p:spTree>
    <p:extLst>
      <p:ext uri="{BB962C8B-B14F-4D97-AF65-F5344CB8AC3E}">
        <p14:creationId xmlns:p14="http://schemas.microsoft.com/office/powerpoint/2010/main" val="1492071515"/>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dirty="0">
                <a:solidFill>
                  <a:srgbClr val="FF0000"/>
                </a:solidFill>
              </a:rPr>
              <a:t>The study</a:t>
            </a:r>
          </a:p>
        </p:txBody>
      </p:sp>
      <p:sp>
        <p:nvSpPr>
          <p:cNvPr id="7171" name="Rectangle 3"/>
          <p:cNvSpPr>
            <a:spLocks noGrp="1" noChangeArrowheads="1"/>
          </p:cNvSpPr>
          <p:nvPr>
            <p:ph idx="1"/>
          </p:nvPr>
        </p:nvSpPr>
        <p:spPr/>
        <p:txBody>
          <a:bodyPr>
            <a:normAutofit fontScale="92500" lnSpcReduction="20000"/>
          </a:bodyPr>
          <a:lstStyle/>
          <a:p>
            <a:pPr eaLnBrk="1" hangingPunct="1">
              <a:lnSpc>
                <a:spcPct val="90000"/>
              </a:lnSpc>
            </a:pPr>
            <a:r>
              <a:rPr lang="en-US" dirty="0"/>
              <a:t>The proposed research includes about 25 housing units in each of 5 groups (3 intervention groups, and 2 controls):</a:t>
            </a:r>
          </a:p>
          <a:p>
            <a:pPr lvl="1">
              <a:lnSpc>
                <a:spcPct val="90000"/>
              </a:lnSpc>
            </a:pPr>
            <a:r>
              <a:rPr lang="en-US" b="1" dirty="0">
                <a:solidFill>
                  <a:srgbClr val="FFC000"/>
                </a:solidFill>
              </a:rPr>
              <a:t>Group 1</a:t>
            </a:r>
            <a:r>
              <a:rPr lang="en-US" dirty="0"/>
              <a:t>- houses with minimal level of repair(costing about $1,650)</a:t>
            </a:r>
          </a:p>
          <a:p>
            <a:pPr lvl="1">
              <a:lnSpc>
                <a:spcPct val="90000"/>
              </a:lnSpc>
            </a:pPr>
            <a:r>
              <a:rPr lang="en-US" b="1" dirty="0">
                <a:solidFill>
                  <a:srgbClr val="FFC000"/>
                </a:solidFill>
              </a:rPr>
              <a:t>Group 2</a:t>
            </a:r>
            <a:r>
              <a:rPr lang="en-US" dirty="0"/>
              <a:t>- houses with moderate level of repair(costing about $3,500).</a:t>
            </a:r>
          </a:p>
          <a:p>
            <a:pPr lvl="1">
              <a:lnSpc>
                <a:spcPct val="90000"/>
              </a:lnSpc>
            </a:pPr>
            <a:r>
              <a:rPr lang="en-US" b="1" dirty="0">
                <a:solidFill>
                  <a:srgbClr val="FFC000"/>
                </a:solidFill>
              </a:rPr>
              <a:t>Group 3</a:t>
            </a:r>
            <a:r>
              <a:rPr lang="en-US" dirty="0"/>
              <a:t>- houses with extensive repair(costing about $6,500).</a:t>
            </a:r>
          </a:p>
          <a:p>
            <a:pPr lvl="1" eaLnBrk="1" hangingPunct="1">
              <a:lnSpc>
                <a:spcPct val="90000"/>
              </a:lnSpc>
            </a:pPr>
            <a:r>
              <a:rPr lang="en-US" b="1" dirty="0">
                <a:solidFill>
                  <a:srgbClr val="FFC000"/>
                </a:solidFill>
              </a:rPr>
              <a:t>Group 4</a:t>
            </a:r>
            <a:r>
              <a:rPr lang="en-US" dirty="0"/>
              <a:t>- houses that had been fully abated</a:t>
            </a:r>
          </a:p>
          <a:p>
            <a:pPr lvl="1" eaLnBrk="1" hangingPunct="1">
              <a:lnSpc>
                <a:spcPct val="90000"/>
              </a:lnSpc>
            </a:pPr>
            <a:r>
              <a:rPr lang="en-US" b="1" dirty="0">
                <a:solidFill>
                  <a:srgbClr val="FFC000"/>
                </a:solidFill>
              </a:rPr>
              <a:t>Group 5</a:t>
            </a:r>
            <a:r>
              <a:rPr lang="en-US" dirty="0"/>
              <a:t>- houses built after lead paint banned in 1978</a:t>
            </a:r>
          </a:p>
          <a:p>
            <a:pPr lvl="1" eaLnBrk="1" hangingPunct="1">
              <a:lnSpc>
                <a:spcPct val="90000"/>
              </a:lnSpc>
            </a:pPr>
            <a:endParaRPr lang="en-US" dirty="0"/>
          </a:p>
        </p:txBody>
      </p:sp>
    </p:spTree>
    <p:extLst>
      <p:ext uri="{BB962C8B-B14F-4D97-AF65-F5344CB8AC3E}">
        <p14:creationId xmlns:p14="http://schemas.microsoft.com/office/powerpoint/2010/main" val="422040391"/>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274638"/>
            <a:ext cx="4038600" cy="1143000"/>
          </a:xfrm>
        </p:spPr>
        <p:txBody>
          <a:bodyPr/>
          <a:lstStyle/>
          <a:p>
            <a:pPr eaLnBrk="1" hangingPunct="1"/>
            <a:r>
              <a:rPr lang="en-US" dirty="0">
                <a:solidFill>
                  <a:srgbClr val="FF0000"/>
                </a:solidFill>
              </a:rPr>
              <a:t>The study</a:t>
            </a:r>
          </a:p>
        </p:txBody>
      </p:sp>
      <p:sp>
        <p:nvSpPr>
          <p:cNvPr id="8195" name="Rectangle 3"/>
          <p:cNvSpPr>
            <a:spLocks noGrp="1" noChangeArrowheads="1"/>
          </p:cNvSpPr>
          <p:nvPr>
            <p:ph idx="1"/>
          </p:nvPr>
        </p:nvSpPr>
        <p:spPr>
          <a:xfrm>
            <a:off x="457200" y="1600200"/>
            <a:ext cx="4495800" cy="4876800"/>
          </a:xfrm>
        </p:spPr>
        <p:txBody>
          <a:bodyPr>
            <a:normAutofit fontScale="77500" lnSpcReduction="20000"/>
          </a:bodyPr>
          <a:lstStyle/>
          <a:p>
            <a:pPr eaLnBrk="1" hangingPunct="1"/>
            <a:r>
              <a:rPr lang="en-US" sz="2800" dirty="0"/>
              <a:t>Some of the housing units were </a:t>
            </a:r>
            <a:r>
              <a:rPr lang="en-US" sz="2800" dirty="0">
                <a:solidFill>
                  <a:srgbClr val="FFC000"/>
                </a:solidFill>
              </a:rPr>
              <a:t>already occupied </a:t>
            </a:r>
            <a:r>
              <a:rPr lang="en-US" sz="2800" dirty="0"/>
              <a:t>by families with children</a:t>
            </a:r>
          </a:p>
          <a:p>
            <a:pPr eaLnBrk="1" hangingPunct="1"/>
            <a:endParaRPr lang="en-US" sz="2800" dirty="0"/>
          </a:p>
          <a:p>
            <a:r>
              <a:rPr lang="en-US" sz="2800" dirty="0"/>
              <a:t>As part of the study, researchers </a:t>
            </a:r>
            <a:r>
              <a:rPr lang="en-US" sz="2800" b="1" dirty="0">
                <a:solidFill>
                  <a:srgbClr val="FFC000"/>
                </a:solidFill>
              </a:rPr>
              <a:t>encouraged</a:t>
            </a:r>
            <a:r>
              <a:rPr lang="en-US" sz="2800" dirty="0">
                <a:solidFill>
                  <a:srgbClr val="FFC000"/>
                </a:solidFill>
              </a:rPr>
              <a:t> </a:t>
            </a:r>
            <a:r>
              <a:rPr lang="en-US" sz="2800" dirty="0"/>
              <a:t>landlords to fill vacancies by giving priority to families with </a:t>
            </a:r>
            <a:r>
              <a:rPr lang="en-US" sz="2800" b="1" dirty="0">
                <a:solidFill>
                  <a:srgbClr val="FFC000"/>
                </a:solidFill>
              </a:rPr>
              <a:t>young children &lt;4 y/o</a:t>
            </a:r>
            <a:r>
              <a:rPr lang="en-US" sz="2800" dirty="0"/>
              <a:t>.</a:t>
            </a:r>
          </a:p>
          <a:p>
            <a:pPr eaLnBrk="1" hangingPunct="1"/>
            <a:endParaRPr lang="en-US" sz="2800" dirty="0"/>
          </a:p>
          <a:p>
            <a:pPr eaLnBrk="1" hangingPunct="1"/>
            <a:r>
              <a:rPr lang="en-US" sz="2800" dirty="0"/>
              <a:t>The study proposed to follow the families for </a:t>
            </a:r>
            <a:r>
              <a:rPr lang="en-US" sz="2800" b="1" dirty="0">
                <a:solidFill>
                  <a:srgbClr val="FFC000"/>
                </a:solidFill>
              </a:rPr>
              <a:t>2 years </a:t>
            </a:r>
            <a:r>
              <a:rPr lang="en-US" sz="2800" dirty="0"/>
              <a:t>and measure the lead dust remaining in the houses and children’s </a:t>
            </a:r>
            <a:r>
              <a:rPr lang="en-US" sz="2800" b="1" dirty="0">
                <a:solidFill>
                  <a:srgbClr val="FFC000"/>
                </a:solidFill>
              </a:rPr>
              <a:t>blood lead levels</a:t>
            </a:r>
            <a:r>
              <a:rPr lang="en-US" sz="2800" dirty="0"/>
              <a:t>. </a:t>
            </a:r>
          </a:p>
          <a:p>
            <a:pPr eaLnBrk="1" hangingPunct="1"/>
            <a:endParaRPr lang="en-US" sz="2800" dirty="0"/>
          </a:p>
        </p:txBody>
      </p:sp>
      <p:pic>
        <p:nvPicPr>
          <p:cNvPr id="23554" name="Picture 2" descr="http://www.siteconcorp.com/images/leadRemoval2.jpg"/>
          <p:cNvPicPr>
            <a:picLocks noChangeAspect="1" noChangeArrowheads="1"/>
          </p:cNvPicPr>
          <p:nvPr/>
        </p:nvPicPr>
        <p:blipFill>
          <a:blip r:embed="rId2" cstate="print"/>
          <a:srcRect/>
          <a:stretch>
            <a:fillRect/>
          </a:stretch>
        </p:blipFill>
        <p:spPr bwMode="auto">
          <a:xfrm>
            <a:off x="4953000" y="152400"/>
            <a:ext cx="4191000" cy="6705600"/>
          </a:xfrm>
          <a:prstGeom prst="rect">
            <a:avLst/>
          </a:prstGeom>
          <a:noFill/>
        </p:spPr>
      </p:pic>
    </p:spTree>
    <p:extLst>
      <p:ext uri="{BB962C8B-B14F-4D97-AF65-F5344CB8AC3E}">
        <p14:creationId xmlns:p14="http://schemas.microsoft.com/office/powerpoint/2010/main" val="2610742534"/>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274638"/>
            <a:ext cx="5410200" cy="1143000"/>
          </a:xfrm>
        </p:spPr>
        <p:txBody>
          <a:bodyPr/>
          <a:lstStyle/>
          <a:p>
            <a:pPr eaLnBrk="1" hangingPunct="1"/>
            <a:r>
              <a:rPr lang="en-US" dirty="0">
                <a:solidFill>
                  <a:srgbClr val="FF0000"/>
                </a:solidFill>
              </a:rPr>
              <a:t>The study</a:t>
            </a:r>
          </a:p>
        </p:txBody>
      </p:sp>
      <p:sp>
        <p:nvSpPr>
          <p:cNvPr id="9219" name="Rectangle 3"/>
          <p:cNvSpPr>
            <a:spLocks noGrp="1" noChangeArrowheads="1"/>
          </p:cNvSpPr>
          <p:nvPr>
            <p:ph idx="1"/>
          </p:nvPr>
        </p:nvSpPr>
        <p:spPr>
          <a:xfrm>
            <a:off x="457200" y="1481328"/>
            <a:ext cx="5181600" cy="4525963"/>
          </a:xfrm>
        </p:spPr>
        <p:txBody>
          <a:bodyPr>
            <a:normAutofit fontScale="92500" lnSpcReduction="10000"/>
          </a:bodyPr>
          <a:lstStyle/>
          <a:p>
            <a:pPr eaLnBrk="1" hangingPunct="1">
              <a:lnSpc>
                <a:spcPct val="80000"/>
              </a:lnSpc>
            </a:pPr>
            <a:r>
              <a:rPr lang="en-US" sz="2400" dirty="0"/>
              <a:t>Parents were asked to sign </a:t>
            </a:r>
            <a:r>
              <a:rPr lang="en-US" sz="2400" b="1" dirty="0">
                <a:solidFill>
                  <a:srgbClr val="FFC000"/>
                </a:solidFill>
              </a:rPr>
              <a:t>consent forms</a:t>
            </a:r>
            <a:r>
              <a:rPr lang="en-US" sz="2400" dirty="0">
                <a:solidFill>
                  <a:srgbClr val="FFC000"/>
                </a:solidFill>
              </a:rPr>
              <a:t> </a:t>
            </a:r>
            <a:r>
              <a:rPr lang="en-US" sz="2400" dirty="0"/>
              <a:t>that stated that the </a:t>
            </a:r>
            <a:r>
              <a:rPr lang="en-US" sz="2400" b="1" dirty="0">
                <a:solidFill>
                  <a:srgbClr val="FFC000"/>
                </a:solidFill>
              </a:rPr>
              <a:t>purpose</a:t>
            </a:r>
            <a:r>
              <a:rPr lang="en-US" sz="2400" b="1" dirty="0">
                <a:solidFill>
                  <a:schemeClr val="accent3"/>
                </a:solidFill>
              </a:rPr>
              <a:t> </a:t>
            </a:r>
            <a:r>
              <a:rPr lang="en-US" sz="2400" b="1" dirty="0">
                <a:solidFill>
                  <a:srgbClr val="FFC000"/>
                </a:solidFill>
              </a:rPr>
              <a:t>of the study</a:t>
            </a:r>
            <a:r>
              <a:rPr lang="en-US" sz="2400" dirty="0">
                <a:solidFill>
                  <a:srgbClr val="FFC000"/>
                </a:solidFill>
              </a:rPr>
              <a:t> </a:t>
            </a:r>
            <a:r>
              <a:rPr lang="en-US" sz="2400" dirty="0"/>
              <a:t>was to measure the </a:t>
            </a:r>
            <a:r>
              <a:rPr lang="en-US" sz="2400" b="1" dirty="0">
                <a:solidFill>
                  <a:srgbClr val="FFC000"/>
                </a:solidFill>
              </a:rPr>
              <a:t>effectiveness of repairs </a:t>
            </a:r>
            <a:r>
              <a:rPr lang="en-US" sz="2400" dirty="0"/>
              <a:t>intended to reduce, but not completely remove, the lead exposure in their home.</a:t>
            </a:r>
          </a:p>
          <a:p>
            <a:pPr eaLnBrk="1" hangingPunct="1">
              <a:lnSpc>
                <a:spcPct val="80000"/>
              </a:lnSpc>
              <a:buNone/>
            </a:pPr>
            <a:endParaRPr lang="en-US" sz="2400" dirty="0"/>
          </a:p>
          <a:p>
            <a:pPr eaLnBrk="1" hangingPunct="1">
              <a:lnSpc>
                <a:spcPct val="80000"/>
              </a:lnSpc>
            </a:pPr>
            <a:endParaRPr lang="en-US" sz="2400" dirty="0"/>
          </a:p>
          <a:p>
            <a:pPr eaLnBrk="1" hangingPunct="1">
              <a:lnSpc>
                <a:spcPct val="80000"/>
              </a:lnSpc>
            </a:pPr>
            <a:r>
              <a:rPr lang="en-US" sz="2400" dirty="0"/>
              <a:t>Participants were offered:</a:t>
            </a:r>
          </a:p>
          <a:p>
            <a:pPr lvl="1" eaLnBrk="1" hangingPunct="1">
              <a:lnSpc>
                <a:spcPct val="80000"/>
              </a:lnSpc>
            </a:pPr>
            <a:r>
              <a:rPr lang="en-US" sz="2200" dirty="0"/>
              <a:t>$5 and $ 15 periodic </a:t>
            </a:r>
            <a:r>
              <a:rPr lang="en-US" sz="2200" b="1" dirty="0">
                <a:solidFill>
                  <a:srgbClr val="FFC000"/>
                </a:solidFill>
              </a:rPr>
              <a:t>payment</a:t>
            </a:r>
            <a:r>
              <a:rPr lang="en-US" sz="2200" dirty="0">
                <a:solidFill>
                  <a:srgbClr val="FFC000"/>
                </a:solidFill>
              </a:rPr>
              <a:t>s</a:t>
            </a:r>
            <a:r>
              <a:rPr lang="en-US" sz="2200" dirty="0"/>
              <a:t> for participation in stages of the study; </a:t>
            </a:r>
          </a:p>
          <a:p>
            <a:pPr lvl="1" eaLnBrk="1" hangingPunct="1">
              <a:lnSpc>
                <a:spcPct val="80000"/>
              </a:lnSpc>
            </a:pPr>
            <a:r>
              <a:rPr lang="en-US" sz="2200" b="1" dirty="0">
                <a:solidFill>
                  <a:srgbClr val="FFC000"/>
                </a:solidFill>
              </a:rPr>
              <a:t>Gifts, trinkets, coupons for food, etc., </a:t>
            </a:r>
            <a:r>
              <a:rPr lang="en-US" sz="2200" dirty="0"/>
              <a:t>to the children or their parents periodically;</a:t>
            </a:r>
          </a:p>
          <a:p>
            <a:pPr lvl="1" eaLnBrk="1" hangingPunct="1">
              <a:lnSpc>
                <a:spcPct val="80000"/>
              </a:lnSpc>
            </a:pPr>
            <a:r>
              <a:rPr lang="en-US" sz="2200" dirty="0"/>
              <a:t>The </a:t>
            </a:r>
            <a:r>
              <a:rPr lang="en-US" sz="2200" b="1" dirty="0">
                <a:solidFill>
                  <a:srgbClr val="FFC000"/>
                </a:solidFill>
              </a:rPr>
              <a:t>results</a:t>
            </a:r>
            <a:r>
              <a:rPr lang="en-US" sz="2200" b="1" dirty="0">
                <a:solidFill>
                  <a:schemeClr val="accent3"/>
                </a:solidFill>
              </a:rPr>
              <a:t> </a:t>
            </a:r>
            <a:r>
              <a:rPr lang="en-US" sz="2200" dirty="0"/>
              <a:t>of the children’s periodic blood testing.</a:t>
            </a:r>
          </a:p>
          <a:p>
            <a:pPr eaLnBrk="1" hangingPunct="1">
              <a:lnSpc>
                <a:spcPct val="80000"/>
              </a:lnSpc>
            </a:pPr>
            <a:endParaRPr lang="en-US" sz="2400" dirty="0"/>
          </a:p>
        </p:txBody>
      </p:sp>
      <p:pic>
        <p:nvPicPr>
          <p:cNvPr id="22530" name="Picture 2" descr="http://childrenandthelawblog.com/wp-content/uploads/2011/09/KKI.gif"/>
          <p:cNvPicPr>
            <a:picLocks noChangeAspect="1" noChangeArrowheads="1"/>
          </p:cNvPicPr>
          <p:nvPr/>
        </p:nvPicPr>
        <p:blipFill>
          <a:blip r:embed="rId2" cstate="print"/>
          <a:srcRect/>
          <a:stretch>
            <a:fillRect/>
          </a:stretch>
        </p:blipFill>
        <p:spPr bwMode="auto">
          <a:xfrm rot="16200000">
            <a:off x="3962400" y="1676400"/>
            <a:ext cx="6858000" cy="3505200"/>
          </a:xfrm>
          <a:prstGeom prst="rect">
            <a:avLst/>
          </a:prstGeom>
          <a:noFill/>
        </p:spPr>
      </p:pic>
    </p:spTree>
    <p:extLst>
      <p:ext uri="{BB962C8B-B14F-4D97-AF65-F5344CB8AC3E}">
        <p14:creationId xmlns:p14="http://schemas.microsoft.com/office/powerpoint/2010/main" val="2800698464"/>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a:solidFill>
                  <a:srgbClr val="FF0000"/>
                </a:solidFill>
              </a:rPr>
              <a:t>IRB approval</a:t>
            </a:r>
          </a:p>
        </p:txBody>
      </p:sp>
      <p:sp>
        <p:nvSpPr>
          <p:cNvPr id="10243" name="Rectangle 3"/>
          <p:cNvSpPr>
            <a:spLocks noGrp="1" noChangeArrowheads="1"/>
          </p:cNvSpPr>
          <p:nvPr>
            <p:ph idx="1"/>
          </p:nvPr>
        </p:nvSpPr>
        <p:spPr/>
        <p:txBody>
          <a:bodyPr/>
          <a:lstStyle/>
          <a:p>
            <a:pPr eaLnBrk="1" hangingPunct="1">
              <a:lnSpc>
                <a:spcPct val="90000"/>
              </a:lnSpc>
            </a:pPr>
            <a:r>
              <a:rPr lang="en-US" dirty="0"/>
              <a:t>Would your IRB approve this study?</a:t>
            </a:r>
          </a:p>
          <a:p>
            <a:pPr eaLnBrk="1" hangingPunct="1">
              <a:lnSpc>
                <a:spcPct val="90000"/>
              </a:lnSpc>
            </a:pPr>
            <a:endParaRPr lang="en-US" dirty="0"/>
          </a:p>
          <a:p>
            <a:pPr eaLnBrk="1" hangingPunct="1">
              <a:lnSpc>
                <a:spcPct val="90000"/>
              </a:lnSpc>
            </a:pPr>
            <a:r>
              <a:rPr lang="en-US" dirty="0"/>
              <a:t>If not, how could the study be changed to make it ethical?</a:t>
            </a:r>
          </a:p>
        </p:txBody>
      </p:sp>
    </p:spTree>
    <p:extLst>
      <p:ext uri="{BB962C8B-B14F-4D97-AF65-F5344CB8AC3E}">
        <p14:creationId xmlns:p14="http://schemas.microsoft.com/office/powerpoint/2010/main" val="593512323"/>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dirty="0">
                <a:solidFill>
                  <a:srgbClr val="FF0000"/>
                </a:solidFill>
              </a:rPr>
              <a:t>Research with children</a:t>
            </a:r>
          </a:p>
        </p:txBody>
      </p:sp>
      <p:sp>
        <p:nvSpPr>
          <p:cNvPr id="11267" name="Rectangle 3"/>
          <p:cNvSpPr>
            <a:spLocks noGrp="1" noChangeArrowheads="1"/>
          </p:cNvSpPr>
          <p:nvPr>
            <p:ph idx="1"/>
          </p:nvPr>
        </p:nvSpPr>
        <p:spPr/>
        <p:txBody>
          <a:bodyPr>
            <a:normAutofit lnSpcReduction="10000"/>
          </a:bodyPr>
          <a:lstStyle/>
          <a:p>
            <a:pPr eaLnBrk="1" hangingPunct="1"/>
            <a:endParaRPr lang="en-US" dirty="0"/>
          </a:p>
          <a:p>
            <a:r>
              <a:rPr lang="en-US" dirty="0"/>
              <a:t>Was it appropriate to include young children in this research? </a:t>
            </a:r>
          </a:p>
          <a:p>
            <a:pPr marL="0" indent="0">
              <a:buNone/>
            </a:pPr>
            <a:r>
              <a:rPr lang="en-US" dirty="0"/>
              <a:t>	Should the </a:t>
            </a:r>
            <a:r>
              <a:rPr lang="en-US" b="1" dirty="0">
                <a:solidFill>
                  <a:schemeClr val="accent4">
                    <a:lumMod val="60000"/>
                    <a:lumOff val="40000"/>
                  </a:schemeClr>
                </a:solidFill>
              </a:rPr>
              <a:t>child</a:t>
            </a:r>
            <a:r>
              <a:rPr lang="en-US" dirty="0"/>
              <a:t> subjects be involved in the </a:t>
            </a:r>
            <a:r>
              <a:rPr lang="en-US" b="1" dirty="0">
                <a:solidFill>
                  <a:schemeClr val="accent4">
                    <a:lumMod val="60000"/>
                    <a:lumOff val="40000"/>
                  </a:schemeClr>
                </a:solidFill>
              </a:rPr>
              <a:t>decision-making</a:t>
            </a:r>
            <a:r>
              <a:rPr lang="en-US" dirty="0"/>
              <a:t>?</a:t>
            </a:r>
          </a:p>
          <a:p>
            <a:pPr eaLnBrk="1" hangingPunct="1"/>
            <a:endParaRPr lang="en-US" dirty="0"/>
          </a:p>
          <a:p>
            <a:pPr eaLnBrk="1" hangingPunct="1"/>
            <a:r>
              <a:rPr lang="en-US" dirty="0"/>
              <a:t>Was it appropriate to encourage landlords to rent these housing units to families with young children?</a:t>
            </a:r>
          </a:p>
          <a:p>
            <a:pPr eaLnBrk="1" hangingPunct="1"/>
            <a:endParaRPr lang="en-US" dirty="0"/>
          </a:p>
          <a:p>
            <a:pPr eaLnBrk="1" hangingPunct="1"/>
            <a:r>
              <a:rPr lang="en-US" dirty="0"/>
              <a:t>Did the researchers exploit the double vulnerability of low income children?</a:t>
            </a:r>
          </a:p>
          <a:p>
            <a:pPr eaLnBrk="1" hangingPunct="1"/>
            <a:endParaRPr lang="en-US" dirty="0"/>
          </a:p>
        </p:txBody>
      </p:sp>
      <p:sp>
        <p:nvSpPr>
          <p:cNvPr id="2" name="TextBox 1">
            <a:extLst>
              <a:ext uri="{FF2B5EF4-FFF2-40B4-BE49-F238E27FC236}">
                <a16:creationId xmlns:a16="http://schemas.microsoft.com/office/drawing/2014/main" xmlns="" id="{B847CF58-C65C-4639-8426-829F22AAF6E1}"/>
              </a:ext>
            </a:extLst>
          </p:cNvPr>
          <p:cNvSpPr txBox="1"/>
          <p:nvPr/>
        </p:nvSpPr>
        <p:spPr>
          <a:xfrm>
            <a:off x="7884368" y="452718"/>
            <a:ext cx="432048" cy="369332"/>
          </a:xfrm>
          <a:prstGeom prst="rect">
            <a:avLst/>
          </a:prstGeom>
          <a:noFill/>
        </p:spPr>
        <p:txBody>
          <a:bodyPr wrap="square" rtlCol="0">
            <a:spAutoFit/>
          </a:bodyPr>
          <a:lstStyle/>
          <a:p>
            <a:r>
              <a:rPr lang="en-US" dirty="0"/>
              <a:t>1</a:t>
            </a:r>
          </a:p>
        </p:txBody>
      </p:sp>
    </p:spTree>
    <p:extLst>
      <p:ext uri="{BB962C8B-B14F-4D97-AF65-F5344CB8AC3E}">
        <p14:creationId xmlns:p14="http://schemas.microsoft.com/office/powerpoint/2010/main" val="3943087363"/>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dirty="0">
                <a:solidFill>
                  <a:srgbClr val="FF0000"/>
                </a:solidFill>
              </a:rPr>
              <a:t>Risks/benefits</a:t>
            </a:r>
          </a:p>
        </p:txBody>
      </p:sp>
      <p:sp>
        <p:nvSpPr>
          <p:cNvPr id="12291" name="Rectangle 3"/>
          <p:cNvSpPr>
            <a:spLocks noGrp="1" noChangeArrowheads="1"/>
          </p:cNvSpPr>
          <p:nvPr>
            <p:ph idx="1"/>
          </p:nvPr>
        </p:nvSpPr>
        <p:spPr>
          <a:xfrm>
            <a:off x="533400" y="1447800"/>
            <a:ext cx="8229600" cy="5181600"/>
          </a:xfrm>
        </p:spPr>
        <p:txBody>
          <a:bodyPr/>
          <a:lstStyle/>
          <a:p>
            <a:pPr eaLnBrk="1" hangingPunct="1"/>
            <a:r>
              <a:rPr lang="en-US" sz="2800" dirty="0"/>
              <a:t>What are the risks and benefits of this study?</a:t>
            </a:r>
          </a:p>
          <a:p>
            <a:pPr lvl="1" eaLnBrk="1" hangingPunct="1"/>
            <a:r>
              <a:rPr lang="en-US" sz="2400" dirty="0"/>
              <a:t>Is it appropriate to compare the risk of being in the study to </a:t>
            </a:r>
            <a:r>
              <a:rPr lang="en-US" sz="2400" b="1" dirty="0">
                <a:solidFill>
                  <a:schemeClr val="accent4">
                    <a:lumMod val="60000"/>
                    <a:lumOff val="40000"/>
                  </a:schemeClr>
                </a:solidFill>
              </a:rPr>
              <a:t>the baseline risk </a:t>
            </a:r>
            <a:r>
              <a:rPr lang="en-US" sz="2400" dirty="0"/>
              <a:t>these children would otherwise face?</a:t>
            </a:r>
          </a:p>
          <a:p>
            <a:pPr lvl="1" eaLnBrk="1" hangingPunct="1"/>
            <a:r>
              <a:rPr lang="en-US" sz="2400" dirty="0"/>
              <a:t>Did encouraging landlords to rent to families with </a:t>
            </a:r>
            <a:r>
              <a:rPr lang="en-US" sz="2400" b="1" dirty="0">
                <a:solidFill>
                  <a:schemeClr val="accent4">
                    <a:lumMod val="60000"/>
                    <a:lumOff val="40000"/>
                  </a:schemeClr>
                </a:solidFill>
              </a:rPr>
              <a:t>young children </a:t>
            </a:r>
            <a:r>
              <a:rPr lang="en-US" sz="2400" dirty="0"/>
              <a:t>alter the baseline risk?</a:t>
            </a:r>
          </a:p>
          <a:p>
            <a:pPr lvl="1" eaLnBrk="1" hangingPunct="1"/>
            <a:r>
              <a:rPr lang="en-US" sz="2400" dirty="0"/>
              <a:t>Did the researchers </a:t>
            </a:r>
            <a:r>
              <a:rPr lang="en-US" sz="2400" b="1" dirty="0">
                <a:solidFill>
                  <a:schemeClr val="accent4">
                    <a:lumMod val="60000"/>
                    <a:lumOff val="40000"/>
                  </a:schemeClr>
                </a:solidFill>
              </a:rPr>
              <a:t>adequately</a:t>
            </a:r>
            <a:r>
              <a:rPr lang="en-US" sz="2400" dirty="0"/>
              <a:t> reduce the risk?</a:t>
            </a:r>
          </a:p>
          <a:p>
            <a:pPr lvl="1" eaLnBrk="1" hangingPunct="1"/>
            <a:r>
              <a:rPr lang="en-US" sz="2400" dirty="0"/>
              <a:t>Were there </a:t>
            </a:r>
            <a:r>
              <a:rPr lang="en-US" sz="2400" b="1" dirty="0">
                <a:solidFill>
                  <a:schemeClr val="accent4">
                    <a:lumMod val="60000"/>
                    <a:lumOff val="40000"/>
                  </a:schemeClr>
                </a:solidFill>
              </a:rPr>
              <a:t>benefits</a:t>
            </a:r>
            <a:r>
              <a:rPr lang="en-US" sz="2400" dirty="0"/>
              <a:t> to the children or families from participating? </a:t>
            </a:r>
          </a:p>
          <a:p>
            <a:pPr lvl="1" eaLnBrk="1" hangingPunct="1"/>
            <a:r>
              <a:rPr lang="en-US" sz="2400" dirty="0"/>
              <a:t>Did the researchers do enough to </a:t>
            </a:r>
            <a:r>
              <a:rPr lang="en-US" sz="2400" b="1" dirty="0">
                <a:solidFill>
                  <a:schemeClr val="accent4">
                    <a:lumMod val="60000"/>
                    <a:lumOff val="40000"/>
                  </a:schemeClr>
                </a:solidFill>
              </a:rPr>
              <a:t>enhance the benefits</a:t>
            </a:r>
            <a:r>
              <a:rPr lang="en-US" sz="2400" dirty="0"/>
              <a:t>?</a:t>
            </a:r>
          </a:p>
          <a:p>
            <a:pPr lvl="1" eaLnBrk="1" hangingPunct="1">
              <a:buFont typeface="Wingdings" pitchFamily="2" charset="2"/>
              <a:buNone/>
            </a:pPr>
            <a:endParaRPr lang="en-US" sz="2400" dirty="0"/>
          </a:p>
        </p:txBody>
      </p:sp>
      <p:sp>
        <p:nvSpPr>
          <p:cNvPr id="4" name="TextBox 3">
            <a:extLst>
              <a:ext uri="{FF2B5EF4-FFF2-40B4-BE49-F238E27FC236}">
                <a16:creationId xmlns:a16="http://schemas.microsoft.com/office/drawing/2014/main" xmlns="" id="{D6C42C23-1400-4BA7-B81A-09C0EF0C3CFD}"/>
              </a:ext>
            </a:extLst>
          </p:cNvPr>
          <p:cNvSpPr txBox="1"/>
          <p:nvPr/>
        </p:nvSpPr>
        <p:spPr>
          <a:xfrm>
            <a:off x="7884368" y="452718"/>
            <a:ext cx="432048" cy="369332"/>
          </a:xfrm>
          <a:prstGeom prst="rect">
            <a:avLst/>
          </a:prstGeom>
          <a:noFill/>
        </p:spPr>
        <p:txBody>
          <a:bodyPr wrap="square" rtlCol="0">
            <a:spAutoFit/>
          </a:bodyPr>
          <a:lstStyle/>
          <a:p>
            <a:r>
              <a:rPr lang="en-US" dirty="0"/>
              <a:t>2</a:t>
            </a:r>
          </a:p>
        </p:txBody>
      </p:sp>
    </p:spTree>
    <p:extLst>
      <p:ext uri="{BB962C8B-B14F-4D97-AF65-F5344CB8AC3E}">
        <p14:creationId xmlns:p14="http://schemas.microsoft.com/office/powerpoint/2010/main" val="2766532711"/>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dirty="0">
                <a:solidFill>
                  <a:srgbClr val="FF0000"/>
                </a:solidFill>
              </a:rPr>
              <a:t>Informed Consent/Assent</a:t>
            </a:r>
          </a:p>
        </p:txBody>
      </p:sp>
      <p:sp>
        <p:nvSpPr>
          <p:cNvPr id="13315" name="Rectangle 3"/>
          <p:cNvSpPr>
            <a:spLocks noGrp="1" noChangeArrowheads="1"/>
          </p:cNvSpPr>
          <p:nvPr>
            <p:ph idx="1"/>
          </p:nvPr>
        </p:nvSpPr>
        <p:spPr>
          <a:xfrm>
            <a:off x="457200" y="1600200"/>
            <a:ext cx="8229600" cy="4876800"/>
          </a:xfrm>
        </p:spPr>
        <p:txBody>
          <a:bodyPr/>
          <a:lstStyle/>
          <a:p>
            <a:pPr eaLnBrk="1" hangingPunct="1">
              <a:lnSpc>
                <a:spcPct val="90000"/>
              </a:lnSpc>
            </a:pPr>
            <a:r>
              <a:rPr lang="en-US" dirty="0"/>
              <a:t>Could the parents targeted in this study give </a:t>
            </a:r>
            <a:r>
              <a:rPr lang="en-US" b="1" dirty="0">
                <a:solidFill>
                  <a:schemeClr val="accent4">
                    <a:lumMod val="60000"/>
                    <a:lumOff val="40000"/>
                  </a:schemeClr>
                </a:solidFill>
              </a:rPr>
              <a:t>adequate informed consent</a:t>
            </a:r>
            <a:r>
              <a:rPr lang="en-US" dirty="0"/>
              <a:t>?</a:t>
            </a:r>
          </a:p>
          <a:p>
            <a:pPr eaLnBrk="1" hangingPunct="1">
              <a:lnSpc>
                <a:spcPct val="90000"/>
              </a:lnSpc>
            </a:pPr>
            <a:r>
              <a:rPr lang="en-US" dirty="0"/>
              <a:t>Was it acceptable for the researchers to encourage landlords to rent to parents with young children </a:t>
            </a:r>
            <a:r>
              <a:rPr lang="en-US" b="1" i="1" dirty="0">
                <a:solidFill>
                  <a:schemeClr val="accent4">
                    <a:lumMod val="60000"/>
                    <a:lumOff val="40000"/>
                  </a:schemeClr>
                </a:solidFill>
              </a:rPr>
              <a:t>before</a:t>
            </a:r>
            <a:r>
              <a:rPr lang="en-US" dirty="0"/>
              <a:t> obtaining consent from the parents? </a:t>
            </a:r>
          </a:p>
          <a:p>
            <a:pPr eaLnBrk="1" hangingPunct="1">
              <a:lnSpc>
                <a:spcPct val="90000"/>
              </a:lnSpc>
            </a:pPr>
            <a:r>
              <a:rPr lang="en-US" dirty="0"/>
              <a:t>Would the parents feel </a:t>
            </a:r>
            <a:r>
              <a:rPr lang="en-US" b="1" dirty="0">
                <a:solidFill>
                  <a:schemeClr val="accent4">
                    <a:lumMod val="60000"/>
                    <a:lumOff val="40000"/>
                  </a:schemeClr>
                </a:solidFill>
              </a:rPr>
              <a:t>too much pressure </a:t>
            </a:r>
            <a:r>
              <a:rPr lang="en-US" dirty="0"/>
              <a:t>from their circumstances to say no?</a:t>
            </a:r>
          </a:p>
          <a:p>
            <a:pPr>
              <a:lnSpc>
                <a:spcPct val="90000"/>
              </a:lnSpc>
            </a:pPr>
            <a:r>
              <a:rPr lang="en-US" dirty="0"/>
              <a:t>Should the </a:t>
            </a:r>
            <a:r>
              <a:rPr lang="en-US" b="1" dirty="0">
                <a:solidFill>
                  <a:schemeClr val="accent4">
                    <a:lumMod val="60000"/>
                    <a:lumOff val="40000"/>
                  </a:schemeClr>
                </a:solidFill>
              </a:rPr>
              <a:t>child</a:t>
            </a:r>
            <a:r>
              <a:rPr lang="en-US" dirty="0"/>
              <a:t> subjects be involved in the </a:t>
            </a:r>
            <a:r>
              <a:rPr lang="en-US" b="1" dirty="0">
                <a:solidFill>
                  <a:schemeClr val="accent4">
                    <a:lumMod val="60000"/>
                    <a:lumOff val="40000"/>
                  </a:schemeClr>
                </a:solidFill>
              </a:rPr>
              <a:t>decision-making</a:t>
            </a:r>
            <a:r>
              <a:rPr lang="en-US" dirty="0"/>
              <a:t>?</a:t>
            </a:r>
          </a:p>
          <a:p>
            <a:pPr eaLnBrk="1" hangingPunct="1">
              <a:lnSpc>
                <a:spcPct val="90000"/>
              </a:lnSpc>
            </a:pPr>
            <a:endParaRPr lang="en-US" dirty="0"/>
          </a:p>
        </p:txBody>
      </p:sp>
      <p:sp>
        <p:nvSpPr>
          <p:cNvPr id="4" name="TextBox 3">
            <a:extLst>
              <a:ext uri="{FF2B5EF4-FFF2-40B4-BE49-F238E27FC236}">
                <a16:creationId xmlns:a16="http://schemas.microsoft.com/office/drawing/2014/main" xmlns="" id="{7F941606-36E3-4BCD-AF83-E4090D6E9241}"/>
              </a:ext>
            </a:extLst>
          </p:cNvPr>
          <p:cNvSpPr txBox="1"/>
          <p:nvPr/>
        </p:nvSpPr>
        <p:spPr>
          <a:xfrm>
            <a:off x="7884368" y="452718"/>
            <a:ext cx="432048" cy="369332"/>
          </a:xfrm>
          <a:prstGeom prst="rect">
            <a:avLst/>
          </a:prstGeom>
          <a:noFill/>
        </p:spPr>
        <p:txBody>
          <a:bodyPr wrap="square" rtlCol="0">
            <a:spAutoFit/>
          </a:bodyPr>
          <a:lstStyle/>
          <a:p>
            <a:r>
              <a:rPr lang="en-US" dirty="0"/>
              <a:t>3</a:t>
            </a:r>
          </a:p>
        </p:txBody>
      </p:sp>
    </p:spTree>
    <p:extLst>
      <p:ext uri="{BB962C8B-B14F-4D97-AF65-F5344CB8AC3E}">
        <p14:creationId xmlns:p14="http://schemas.microsoft.com/office/powerpoint/2010/main" val="1510548257"/>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ChangeArrowheads="1"/>
          </p:cNvSpPr>
          <p:nvPr>
            <p:ph type="title"/>
          </p:nvPr>
        </p:nvSpPr>
        <p:spPr/>
        <p:txBody>
          <a:bodyPr/>
          <a:lstStyle/>
          <a:p>
            <a:pPr algn="r"/>
            <a:r>
              <a:rPr lang="fa-IR" dirty="0">
                <a:solidFill>
                  <a:srgbClr val="CCFF33"/>
                </a:solidFill>
              </a:rPr>
              <a:t>اهداف جلسه</a:t>
            </a:r>
            <a:endParaRPr lang="en-GB" dirty="0">
              <a:solidFill>
                <a:srgbClr val="CCFF33"/>
              </a:solidFill>
            </a:endParaRPr>
          </a:p>
        </p:txBody>
      </p:sp>
      <p:sp>
        <p:nvSpPr>
          <p:cNvPr id="314371" name="Rectangle 3"/>
          <p:cNvSpPr>
            <a:spLocks noGrp="1" noChangeArrowheads="1"/>
          </p:cNvSpPr>
          <p:nvPr>
            <p:ph idx="1"/>
          </p:nvPr>
        </p:nvSpPr>
        <p:spPr>
          <a:xfrm>
            <a:off x="152400" y="1905000"/>
            <a:ext cx="8839200" cy="4191000"/>
          </a:xfrm>
        </p:spPr>
        <p:txBody>
          <a:bodyPr/>
          <a:lstStyle/>
          <a:p>
            <a:pPr algn="r" rtl="1">
              <a:buFont typeface="Wingdings" pitchFamily="2" charset="2"/>
              <a:buChar char="q"/>
            </a:pPr>
            <a:r>
              <a:rPr lang="fa-IR" sz="3000" dirty="0">
                <a:solidFill>
                  <a:srgbClr val="FF99FF"/>
                </a:solidFill>
              </a:rPr>
              <a:t>اصل سود رسانی، اهمیت و ملاحضات نظری</a:t>
            </a:r>
          </a:p>
          <a:p>
            <a:pPr algn="r" rtl="1">
              <a:buFont typeface="Wingdings" pitchFamily="2" charset="2"/>
              <a:buChar char="q"/>
            </a:pPr>
            <a:r>
              <a:rPr lang="fa-IR" sz="3000" dirty="0">
                <a:solidFill>
                  <a:srgbClr val="FF99FF"/>
                </a:solidFill>
              </a:rPr>
              <a:t>بیانیه  </a:t>
            </a:r>
            <a:r>
              <a:rPr lang="en-US" sz="3000" dirty="0">
                <a:solidFill>
                  <a:srgbClr val="FF99FF"/>
                </a:solidFill>
              </a:rPr>
              <a:t>Belmont</a:t>
            </a:r>
          </a:p>
          <a:p>
            <a:pPr algn="r" rtl="1">
              <a:buFont typeface="Wingdings" pitchFamily="2" charset="2"/>
              <a:buChar char="q"/>
            </a:pPr>
            <a:r>
              <a:rPr lang="fa-IR" sz="3000" dirty="0">
                <a:solidFill>
                  <a:srgbClr val="FF99FF"/>
                </a:solidFill>
              </a:rPr>
              <a:t>اصل سود رسانی در پزشکی و </a:t>
            </a:r>
            <a:r>
              <a:rPr lang="fa-IR" sz="3000" dirty="0">
                <a:solidFill>
                  <a:srgbClr val="00FF99"/>
                </a:solidFill>
              </a:rPr>
              <a:t>موازنه</a:t>
            </a:r>
            <a:r>
              <a:rPr lang="fa-IR" sz="3000" dirty="0">
                <a:solidFill>
                  <a:srgbClr val="FF99FF"/>
                </a:solidFill>
              </a:rPr>
              <a:t> آن با احتمال خطر</a:t>
            </a:r>
            <a:endParaRPr lang="en-US" sz="3000" dirty="0">
              <a:solidFill>
                <a:srgbClr val="FF99FF"/>
              </a:solidFill>
            </a:endParaRPr>
          </a:p>
          <a:p>
            <a:pPr algn="r" rtl="1">
              <a:buFont typeface="Wingdings" pitchFamily="2" charset="2"/>
              <a:buChar char="q"/>
            </a:pPr>
            <a:r>
              <a:rPr lang="fa-IR" sz="3000" dirty="0">
                <a:solidFill>
                  <a:srgbClr val="FF99FF"/>
                </a:solidFill>
              </a:rPr>
              <a:t>موضوع بررسی حذف سرب در رنگ آمیزی </a:t>
            </a:r>
            <a:endParaRPr lang="en-US" sz="3000" dirty="0">
              <a:solidFill>
                <a:srgbClr val="FF99FF"/>
              </a:solidFill>
            </a:endParaRPr>
          </a:p>
          <a:p>
            <a:pPr algn="r" rtl="1">
              <a:buFont typeface="Wingdings" pitchFamily="2" charset="2"/>
              <a:buChar char="q"/>
            </a:pPr>
            <a:r>
              <a:rPr lang="fa-IR" sz="3000" dirty="0">
                <a:solidFill>
                  <a:srgbClr val="FF99FF"/>
                </a:solidFill>
              </a:rPr>
              <a:t>موضوع جراحی پلاسبو در آرتروز زانو</a:t>
            </a:r>
            <a:r>
              <a:rPr lang="en-US" sz="3000" dirty="0">
                <a:solidFill>
                  <a:srgbClr val="FF99FF"/>
                </a:solidFill>
              </a:rPr>
              <a:t> </a:t>
            </a:r>
          </a:p>
          <a:p>
            <a:pPr algn="r" rtl="1">
              <a:buFont typeface="Wingdings" pitchFamily="2" charset="2"/>
              <a:buChar char="q"/>
            </a:pPr>
            <a:r>
              <a:rPr lang="fa-IR" sz="3000" dirty="0">
                <a:solidFill>
                  <a:srgbClr val="FF99FF"/>
                </a:solidFill>
              </a:rPr>
              <a:t>پروتکل ارزیابی رعایت اصول اخلاقی در پژوهشهای انسانی</a:t>
            </a:r>
          </a:p>
        </p:txBody>
      </p:sp>
    </p:spTree>
    <p:extLst>
      <p:ext uri="{BB962C8B-B14F-4D97-AF65-F5344CB8AC3E}">
        <p14:creationId xmlns:p14="http://schemas.microsoft.com/office/powerpoint/2010/main" val="441323174"/>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1" dirty="0">
                <a:solidFill>
                  <a:srgbClr val="FF0000"/>
                </a:solidFill>
              </a:rPr>
              <a:t>Incentives</a:t>
            </a:r>
          </a:p>
        </p:txBody>
      </p:sp>
      <p:sp>
        <p:nvSpPr>
          <p:cNvPr id="14339" name="Rectangle 3"/>
          <p:cNvSpPr>
            <a:spLocks noGrp="1" noChangeArrowheads="1"/>
          </p:cNvSpPr>
          <p:nvPr>
            <p:ph idx="1"/>
          </p:nvPr>
        </p:nvSpPr>
        <p:spPr/>
        <p:txBody>
          <a:bodyPr/>
          <a:lstStyle/>
          <a:p>
            <a:pPr eaLnBrk="1" hangingPunct="1"/>
            <a:r>
              <a:rPr lang="en-US" dirty="0"/>
              <a:t>Was it appropriate to offer incentives? </a:t>
            </a:r>
          </a:p>
          <a:p>
            <a:pPr eaLnBrk="1" hangingPunct="1"/>
            <a:endParaRPr lang="en-US" dirty="0"/>
          </a:p>
          <a:p>
            <a:pPr eaLnBrk="1" hangingPunct="1"/>
            <a:r>
              <a:rPr lang="en-US" dirty="0"/>
              <a:t>Do you think the incentives might have had an </a:t>
            </a:r>
            <a:r>
              <a:rPr lang="en-US" b="1" dirty="0">
                <a:solidFill>
                  <a:schemeClr val="accent4">
                    <a:lumMod val="60000"/>
                    <a:lumOff val="40000"/>
                  </a:schemeClr>
                </a:solidFill>
              </a:rPr>
              <a:t>affect</a:t>
            </a:r>
            <a:r>
              <a:rPr lang="en-US" dirty="0"/>
              <a:t> on parents’ ability to consent?</a:t>
            </a:r>
          </a:p>
          <a:p>
            <a:pPr eaLnBrk="1" hangingPunct="1"/>
            <a:endParaRPr lang="en-US" dirty="0"/>
          </a:p>
        </p:txBody>
      </p:sp>
      <p:sp>
        <p:nvSpPr>
          <p:cNvPr id="4" name="TextBox 3">
            <a:extLst>
              <a:ext uri="{FF2B5EF4-FFF2-40B4-BE49-F238E27FC236}">
                <a16:creationId xmlns:a16="http://schemas.microsoft.com/office/drawing/2014/main" xmlns="" id="{0B06038A-5C8B-4245-BC9C-5E99541DB6E6}"/>
              </a:ext>
            </a:extLst>
          </p:cNvPr>
          <p:cNvSpPr txBox="1"/>
          <p:nvPr/>
        </p:nvSpPr>
        <p:spPr>
          <a:xfrm>
            <a:off x="7884368" y="452718"/>
            <a:ext cx="432048" cy="369332"/>
          </a:xfrm>
          <a:prstGeom prst="rect">
            <a:avLst/>
          </a:prstGeom>
          <a:noFill/>
        </p:spPr>
        <p:txBody>
          <a:bodyPr wrap="square" rtlCol="0">
            <a:spAutoFit/>
          </a:bodyPr>
          <a:lstStyle/>
          <a:p>
            <a:r>
              <a:rPr lang="en-US" dirty="0"/>
              <a:t>4</a:t>
            </a:r>
          </a:p>
        </p:txBody>
      </p:sp>
    </p:spTree>
    <p:extLst>
      <p:ext uri="{BB962C8B-B14F-4D97-AF65-F5344CB8AC3E}">
        <p14:creationId xmlns:p14="http://schemas.microsoft.com/office/powerpoint/2010/main" val="323051096"/>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953000" cy="4525963"/>
          </a:xfrm>
        </p:spPr>
        <p:txBody>
          <a:bodyPr>
            <a:normAutofit fontScale="92500" lnSpcReduction="10000"/>
          </a:bodyPr>
          <a:lstStyle/>
          <a:p>
            <a:r>
              <a:rPr lang="en-US" sz="2900" dirty="0"/>
              <a:t>The </a:t>
            </a:r>
            <a:r>
              <a:rPr lang="en-US" sz="2900" b="1" dirty="0">
                <a:solidFill>
                  <a:schemeClr val="accent3"/>
                </a:solidFill>
              </a:rPr>
              <a:t>Environmental Protection Agency (EPA) </a:t>
            </a:r>
            <a:r>
              <a:rPr lang="en-US" sz="2900" dirty="0"/>
              <a:t>reviewed, approved, and funded the study.</a:t>
            </a:r>
          </a:p>
          <a:p>
            <a:r>
              <a:rPr lang="en-US" sz="2900" dirty="0"/>
              <a:t>Also, </a:t>
            </a:r>
            <a:r>
              <a:rPr lang="en-US" sz="2900" b="1" dirty="0">
                <a:solidFill>
                  <a:schemeClr val="accent3"/>
                </a:solidFill>
              </a:rPr>
              <a:t>the Joint Committee on Clinical Investigation</a:t>
            </a:r>
            <a:r>
              <a:rPr lang="en-US" sz="2900" dirty="0"/>
              <a:t> of the Johns Hopkins University School of Medicine and the Johns Hopkins Hospital approved the study.</a:t>
            </a:r>
          </a:p>
        </p:txBody>
      </p:sp>
      <p:sp>
        <p:nvSpPr>
          <p:cNvPr id="3" name="Title 2"/>
          <p:cNvSpPr>
            <a:spLocks noGrp="1"/>
          </p:cNvSpPr>
          <p:nvPr>
            <p:ph type="title"/>
          </p:nvPr>
        </p:nvSpPr>
        <p:spPr/>
        <p:txBody>
          <a:bodyPr/>
          <a:lstStyle/>
          <a:p>
            <a:r>
              <a:rPr lang="en-US" dirty="0">
                <a:solidFill>
                  <a:srgbClr val="FF0000"/>
                </a:solidFill>
              </a:rPr>
              <a:t>What Happened</a:t>
            </a:r>
          </a:p>
        </p:txBody>
      </p:sp>
      <p:pic>
        <p:nvPicPr>
          <p:cNvPr id="15362" name="Picture 2" descr="http://cnsnews.com/sites/default/files/images/epa-logo.png?1301977723"/>
          <p:cNvPicPr>
            <a:picLocks noChangeAspect="1" noChangeArrowheads="1"/>
          </p:cNvPicPr>
          <p:nvPr/>
        </p:nvPicPr>
        <p:blipFill>
          <a:blip r:embed="rId3" cstate="print"/>
          <a:srcRect/>
          <a:stretch>
            <a:fillRect/>
          </a:stretch>
        </p:blipFill>
        <p:spPr bwMode="auto">
          <a:xfrm>
            <a:off x="5436096" y="1600200"/>
            <a:ext cx="3667125" cy="3990976"/>
          </a:xfrm>
          <a:prstGeom prst="rect">
            <a:avLst/>
          </a:prstGeom>
          <a:noFill/>
        </p:spPr>
      </p:pic>
    </p:spTree>
    <p:extLst>
      <p:ext uri="{BB962C8B-B14F-4D97-AF65-F5344CB8AC3E}">
        <p14:creationId xmlns:p14="http://schemas.microsoft.com/office/powerpoint/2010/main" val="2890018292"/>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495800" cy="4525963"/>
          </a:xfrm>
        </p:spPr>
        <p:txBody>
          <a:bodyPr>
            <a:normAutofit fontScale="92500" lnSpcReduction="20000"/>
          </a:bodyPr>
          <a:lstStyle/>
          <a:p>
            <a:r>
              <a:rPr lang="en-US" sz="2900" dirty="0"/>
              <a:t>Some of the parents sued the investigators and the Kennedy Krieger Institute for </a:t>
            </a:r>
            <a:r>
              <a:rPr lang="en-US" sz="2900" b="1" dirty="0">
                <a:solidFill>
                  <a:schemeClr val="accent3"/>
                </a:solidFill>
              </a:rPr>
              <a:t>negligence</a:t>
            </a:r>
            <a:r>
              <a:rPr lang="en-US" sz="2900" dirty="0"/>
              <a:t> on behalf of their children. </a:t>
            </a:r>
          </a:p>
          <a:p>
            <a:r>
              <a:rPr lang="en-US" sz="2900" dirty="0"/>
              <a:t>This required them to prove, among other things, that the investigators and KKI had a </a:t>
            </a:r>
            <a:r>
              <a:rPr lang="en-US" sz="2900" b="1" dirty="0">
                <a:solidFill>
                  <a:schemeClr val="accent3"/>
                </a:solidFill>
              </a:rPr>
              <a:t>duty of care </a:t>
            </a:r>
            <a:r>
              <a:rPr lang="en-US" sz="2900" dirty="0"/>
              <a:t>toward the plaintiffs. </a:t>
            </a:r>
          </a:p>
          <a:p>
            <a:endParaRPr lang="en-US" sz="2900" dirty="0"/>
          </a:p>
        </p:txBody>
      </p:sp>
      <p:sp>
        <p:nvSpPr>
          <p:cNvPr id="3" name="Title 2"/>
          <p:cNvSpPr>
            <a:spLocks noGrp="1"/>
          </p:cNvSpPr>
          <p:nvPr>
            <p:ph type="title"/>
          </p:nvPr>
        </p:nvSpPr>
        <p:spPr/>
        <p:txBody>
          <a:bodyPr/>
          <a:lstStyle/>
          <a:p>
            <a:r>
              <a:rPr lang="en-US" b="1" dirty="0">
                <a:solidFill>
                  <a:srgbClr val="FF0000"/>
                </a:solidFill>
              </a:rPr>
              <a:t>What Happened</a:t>
            </a:r>
          </a:p>
        </p:txBody>
      </p:sp>
      <p:pic>
        <p:nvPicPr>
          <p:cNvPr id="1028" name="Picture 4" descr="http://mayrsom.files.wordpress.com/2013/08/dutyofcare-large-rounded.gif"/>
          <p:cNvPicPr>
            <a:picLocks noChangeAspect="1" noChangeArrowheads="1"/>
          </p:cNvPicPr>
          <p:nvPr/>
        </p:nvPicPr>
        <p:blipFill>
          <a:blip r:embed="rId3" cstate="print"/>
          <a:srcRect/>
          <a:stretch>
            <a:fillRect/>
          </a:stretch>
        </p:blipFill>
        <p:spPr bwMode="auto">
          <a:xfrm>
            <a:off x="5486400" y="1600200"/>
            <a:ext cx="3657600" cy="5257800"/>
          </a:xfrm>
          <a:prstGeom prst="rect">
            <a:avLst/>
          </a:prstGeom>
          <a:noFill/>
        </p:spPr>
      </p:pic>
    </p:spTree>
    <p:extLst>
      <p:ext uri="{BB962C8B-B14F-4D97-AF65-F5344CB8AC3E}">
        <p14:creationId xmlns:p14="http://schemas.microsoft.com/office/powerpoint/2010/main" val="1721945919"/>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481328"/>
            <a:ext cx="4953000" cy="4525963"/>
          </a:xfrm>
        </p:spPr>
        <p:txBody>
          <a:bodyPr>
            <a:normAutofit lnSpcReduction="10000"/>
          </a:bodyPr>
          <a:lstStyle/>
          <a:p>
            <a:r>
              <a:rPr lang="en-US" sz="2900" dirty="0"/>
              <a:t>The parents alleged that KKI </a:t>
            </a:r>
          </a:p>
          <a:p>
            <a:pPr lvl="1"/>
            <a:r>
              <a:rPr lang="en-US" b="1" dirty="0">
                <a:solidFill>
                  <a:schemeClr val="accent3"/>
                </a:solidFill>
              </a:rPr>
              <a:t>discovered lead </a:t>
            </a:r>
            <a:r>
              <a:rPr lang="en-US" dirty="0"/>
              <a:t>in their homes, </a:t>
            </a:r>
          </a:p>
          <a:p>
            <a:pPr lvl="1"/>
            <a:r>
              <a:rPr lang="en-US" b="1" dirty="0">
                <a:solidFill>
                  <a:schemeClr val="accent3"/>
                </a:solidFill>
              </a:rPr>
              <a:t>failed to warn </a:t>
            </a:r>
            <a:r>
              <a:rPr lang="en-US" dirty="0"/>
              <a:t>the occupants in a timely manner,</a:t>
            </a:r>
          </a:p>
          <a:p>
            <a:pPr lvl="1"/>
            <a:r>
              <a:rPr lang="en-US" b="1" dirty="0">
                <a:solidFill>
                  <a:schemeClr val="accent3"/>
                </a:solidFill>
              </a:rPr>
              <a:t>failed to inform </a:t>
            </a:r>
            <a:r>
              <a:rPr lang="en-US" dirty="0"/>
              <a:t>them appropriately of </a:t>
            </a:r>
            <a:r>
              <a:rPr lang="en-US" b="1" dirty="0">
                <a:solidFill>
                  <a:schemeClr val="accent3"/>
                </a:solidFill>
              </a:rPr>
              <a:t>the risks </a:t>
            </a:r>
            <a:r>
              <a:rPr lang="en-US" dirty="0"/>
              <a:t>of the study, </a:t>
            </a:r>
          </a:p>
          <a:p>
            <a:pPr lvl="1"/>
            <a:r>
              <a:rPr lang="en-US" dirty="0"/>
              <a:t>and </a:t>
            </a:r>
            <a:r>
              <a:rPr lang="en-US" b="1" dirty="0">
                <a:solidFill>
                  <a:schemeClr val="accent3"/>
                </a:solidFill>
              </a:rPr>
              <a:t>failed to </a:t>
            </a:r>
            <a:r>
              <a:rPr lang="en-US" dirty="0"/>
              <a:t>otherwise </a:t>
            </a:r>
            <a:r>
              <a:rPr lang="en-US" b="1" dirty="0">
                <a:solidFill>
                  <a:schemeClr val="accent3"/>
                </a:solidFill>
              </a:rPr>
              <a:t>prevent </a:t>
            </a:r>
            <a:r>
              <a:rPr lang="en-US" dirty="0"/>
              <a:t>the children from </a:t>
            </a:r>
            <a:r>
              <a:rPr lang="en-US" b="1" dirty="0">
                <a:solidFill>
                  <a:schemeClr val="accent3"/>
                </a:solidFill>
              </a:rPr>
              <a:t>exposure</a:t>
            </a:r>
            <a:r>
              <a:rPr lang="en-US" dirty="0"/>
              <a:t> to lead, </a:t>
            </a:r>
          </a:p>
          <a:p>
            <a:pPr marL="365760" lvl="1" indent="-256032">
              <a:spcBef>
                <a:spcPts val="400"/>
              </a:spcBef>
              <a:buSzPct val="68000"/>
              <a:buFont typeface="Wingdings 3"/>
              <a:buChar char=""/>
            </a:pPr>
            <a:r>
              <a:rPr lang="en-US" sz="2500" dirty="0"/>
              <a:t>thus either poisoning the children or putting them at risk of lead poisoning. </a:t>
            </a:r>
          </a:p>
          <a:p>
            <a:pPr>
              <a:buNone/>
            </a:pPr>
            <a:endParaRPr lang="en-US" sz="2900" dirty="0"/>
          </a:p>
        </p:txBody>
      </p:sp>
      <p:sp>
        <p:nvSpPr>
          <p:cNvPr id="3" name="Title 2"/>
          <p:cNvSpPr>
            <a:spLocks noGrp="1"/>
          </p:cNvSpPr>
          <p:nvPr>
            <p:ph type="title"/>
          </p:nvPr>
        </p:nvSpPr>
        <p:spPr/>
        <p:txBody>
          <a:bodyPr/>
          <a:lstStyle/>
          <a:p>
            <a:r>
              <a:rPr lang="en-US" b="1" dirty="0">
                <a:solidFill>
                  <a:srgbClr val="FF0000"/>
                </a:solidFill>
              </a:rPr>
              <a:t>What Happened</a:t>
            </a:r>
          </a:p>
        </p:txBody>
      </p:sp>
      <p:pic>
        <p:nvPicPr>
          <p:cNvPr id="11268" name="Picture 4" descr="http://ralphlosey.files.wordpress.com/2014/01/justice_guage_negligence.png"/>
          <p:cNvPicPr>
            <a:picLocks noChangeAspect="1" noChangeArrowheads="1"/>
          </p:cNvPicPr>
          <p:nvPr/>
        </p:nvPicPr>
        <p:blipFill>
          <a:blip r:embed="rId3" cstate="print"/>
          <a:srcRect/>
          <a:stretch>
            <a:fillRect/>
          </a:stretch>
        </p:blipFill>
        <p:spPr bwMode="auto">
          <a:xfrm>
            <a:off x="5486400" y="1752600"/>
            <a:ext cx="3657600" cy="3419475"/>
          </a:xfrm>
          <a:prstGeom prst="rect">
            <a:avLst/>
          </a:prstGeom>
          <a:noFill/>
        </p:spPr>
      </p:pic>
    </p:spTree>
    <p:extLst>
      <p:ext uri="{BB962C8B-B14F-4D97-AF65-F5344CB8AC3E}">
        <p14:creationId xmlns:p14="http://schemas.microsoft.com/office/powerpoint/2010/main" val="1203985164"/>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481328"/>
            <a:ext cx="5181600" cy="4525963"/>
          </a:xfrm>
        </p:spPr>
        <p:txBody>
          <a:bodyPr>
            <a:normAutofit/>
          </a:bodyPr>
          <a:lstStyle/>
          <a:p>
            <a:pPr marL="365760" lvl="1" indent="-256032">
              <a:spcBef>
                <a:spcPts val="400"/>
              </a:spcBef>
              <a:buSzPct val="68000"/>
              <a:buFont typeface="Wingdings 3"/>
              <a:buChar char=""/>
            </a:pPr>
            <a:r>
              <a:rPr lang="en-US" sz="2500" dirty="0"/>
              <a:t>KKI moved for </a:t>
            </a:r>
            <a:r>
              <a:rPr lang="en-US" sz="2500" b="1" i="1" dirty="0">
                <a:solidFill>
                  <a:schemeClr val="accent3"/>
                </a:solidFill>
              </a:rPr>
              <a:t>summary </a:t>
            </a:r>
            <a:r>
              <a:rPr lang="en-US" sz="2500" b="1" dirty="0">
                <a:solidFill>
                  <a:schemeClr val="accent3"/>
                </a:solidFill>
              </a:rPr>
              <a:t>judgment </a:t>
            </a:r>
            <a:r>
              <a:rPr lang="en-US" sz="2500" dirty="0"/>
              <a:t>on the grounds that:</a:t>
            </a:r>
          </a:p>
          <a:p>
            <a:pPr marL="603504" lvl="2" indent="-256032">
              <a:spcBef>
                <a:spcPts val="400"/>
              </a:spcBef>
              <a:buSzPct val="68000"/>
              <a:buFont typeface="Wingdings 3"/>
              <a:buChar char=""/>
            </a:pPr>
            <a:r>
              <a:rPr lang="en-US" dirty="0"/>
              <a:t>It had no duty of care to the human subjects, </a:t>
            </a:r>
          </a:p>
          <a:p>
            <a:pPr marL="603504" lvl="2" indent="-256032">
              <a:spcBef>
                <a:spcPts val="400"/>
              </a:spcBef>
              <a:buSzPct val="68000"/>
              <a:buFont typeface="Wingdings 3"/>
              <a:buChar char=""/>
            </a:pPr>
            <a:r>
              <a:rPr lang="en-US" dirty="0"/>
              <a:t>Even if the children were injured or exposed to risks, it was not their responsibility to protect the children.</a:t>
            </a:r>
          </a:p>
          <a:p>
            <a:pPr marL="347472" lvl="2" indent="0">
              <a:spcBef>
                <a:spcPts val="400"/>
              </a:spcBef>
              <a:buSzPct val="68000"/>
              <a:buNone/>
            </a:pPr>
            <a:endParaRPr lang="en-US" dirty="0"/>
          </a:p>
          <a:p>
            <a:pPr marL="347472" lvl="2" indent="0" algn="ctr">
              <a:spcBef>
                <a:spcPts val="400"/>
              </a:spcBef>
              <a:buSzPct val="68000"/>
              <a:buNone/>
            </a:pPr>
            <a:r>
              <a:rPr lang="en-US" dirty="0"/>
              <a:t> </a:t>
            </a:r>
            <a:r>
              <a:rPr lang="en-US" sz="2800" dirty="0"/>
              <a:t>The </a:t>
            </a:r>
            <a:r>
              <a:rPr lang="en-US" sz="2800" b="1" dirty="0">
                <a:solidFill>
                  <a:schemeClr val="accent3"/>
                </a:solidFill>
              </a:rPr>
              <a:t>trial court agreed </a:t>
            </a:r>
            <a:r>
              <a:rPr lang="en-US" sz="2800" dirty="0"/>
              <a:t>with the Kennedy Krieger Institute.</a:t>
            </a:r>
            <a:r>
              <a:rPr lang="en-US" sz="2500" dirty="0"/>
              <a:t> </a:t>
            </a:r>
          </a:p>
          <a:p>
            <a:pPr marL="603504" lvl="2" indent="-256032">
              <a:spcBef>
                <a:spcPts val="400"/>
              </a:spcBef>
              <a:buSzPct val="68000"/>
              <a:buFont typeface="Wingdings 3"/>
              <a:buChar char=""/>
            </a:pPr>
            <a:endParaRPr lang="en-US" dirty="0"/>
          </a:p>
          <a:p>
            <a:endParaRPr lang="en-US" sz="2900" dirty="0"/>
          </a:p>
        </p:txBody>
      </p:sp>
      <p:sp>
        <p:nvSpPr>
          <p:cNvPr id="3" name="Title 2"/>
          <p:cNvSpPr>
            <a:spLocks noGrp="1"/>
          </p:cNvSpPr>
          <p:nvPr>
            <p:ph type="title"/>
          </p:nvPr>
        </p:nvSpPr>
        <p:spPr/>
        <p:txBody>
          <a:bodyPr/>
          <a:lstStyle/>
          <a:p>
            <a:r>
              <a:rPr lang="en-US" b="1" dirty="0">
                <a:solidFill>
                  <a:srgbClr val="FF0000"/>
                </a:solidFill>
              </a:rPr>
              <a:t>What Happened</a:t>
            </a:r>
          </a:p>
        </p:txBody>
      </p:sp>
      <p:pic>
        <p:nvPicPr>
          <p:cNvPr id="5122" name="Picture 2" descr="http://img.docstoccdn.com/thumb/orig/42360731.png"/>
          <p:cNvPicPr>
            <a:picLocks noChangeAspect="1" noChangeArrowheads="1"/>
          </p:cNvPicPr>
          <p:nvPr/>
        </p:nvPicPr>
        <p:blipFill>
          <a:blip r:embed="rId3" cstate="print"/>
          <a:srcRect/>
          <a:stretch>
            <a:fillRect/>
          </a:stretch>
        </p:blipFill>
        <p:spPr bwMode="auto">
          <a:xfrm>
            <a:off x="5436096" y="1484784"/>
            <a:ext cx="3657600" cy="5334000"/>
          </a:xfrm>
          <a:prstGeom prst="rect">
            <a:avLst/>
          </a:prstGeom>
          <a:noFill/>
        </p:spPr>
      </p:pic>
    </p:spTree>
    <p:extLst>
      <p:ext uri="{BB962C8B-B14F-4D97-AF65-F5344CB8AC3E}">
        <p14:creationId xmlns:p14="http://schemas.microsoft.com/office/powerpoint/2010/main" val="159131854"/>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5105400" cy="4525963"/>
          </a:xfrm>
        </p:spPr>
        <p:txBody>
          <a:bodyPr>
            <a:normAutofit/>
          </a:bodyPr>
          <a:lstStyle/>
          <a:p>
            <a:r>
              <a:rPr lang="en-US" sz="3200" dirty="0"/>
              <a:t>The parents </a:t>
            </a:r>
            <a:r>
              <a:rPr lang="en-US" sz="3200" b="1" dirty="0">
                <a:solidFill>
                  <a:schemeClr val="accent3"/>
                </a:solidFill>
              </a:rPr>
              <a:t>appealed</a:t>
            </a:r>
            <a:r>
              <a:rPr lang="en-US" sz="3200" dirty="0"/>
              <a:t>. </a:t>
            </a:r>
          </a:p>
          <a:p>
            <a:r>
              <a:rPr lang="en-US" sz="3200" dirty="0"/>
              <a:t>The Court of Appeals </a:t>
            </a:r>
            <a:r>
              <a:rPr lang="en-US" sz="3200" b="1" dirty="0">
                <a:solidFill>
                  <a:schemeClr val="accent3"/>
                </a:solidFill>
              </a:rPr>
              <a:t>reversed</a:t>
            </a:r>
            <a:r>
              <a:rPr lang="en-US" sz="3200" dirty="0"/>
              <a:t> the trial court, ruling that there may be a </a:t>
            </a:r>
            <a:r>
              <a:rPr lang="en-US" sz="3200" b="1" dirty="0">
                <a:solidFill>
                  <a:schemeClr val="accent3"/>
                </a:solidFill>
              </a:rPr>
              <a:t>duty of care</a:t>
            </a:r>
            <a:r>
              <a:rPr lang="en-US" sz="3200" dirty="0"/>
              <a:t> in such situations.</a:t>
            </a:r>
          </a:p>
        </p:txBody>
      </p:sp>
      <p:sp>
        <p:nvSpPr>
          <p:cNvPr id="3" name="Title 2"/>
          <p:cNvSpPr>
            <a:spLocks noGrp="1"/>
          </p:cNvSpPr>
          <p:nvPr>
            <p:ph type="title"/>
          </p:nvPr>
        </p:nvSpPr>
        <p:spPr/>
        <p:txBody>
          <a:bodyPr/>
          <a:lstStyle/>
          <a:p>
            <a:r>
              <a:rPr lang="en-US" b="1" dirty="0">
                <a:solidFill>
                  <a:srgbClr val="FF0000"/>
                </a:solidFill>
              </a:rPr>
              <a:t>What Happened</a:t>
            </a:r>
          </a:p>
        </p:txBody>
      </p:sp>
      <p:pic>
        <p:nvPicPr>
          <p:cNvPr id="7170" name="Picture 2" descr="http://msa.maryland.gov/msa/mdmanual/29ap/images/apseal.jpg"/>
          <p:cNvPicPr>
            <a:picLocks noChangeAspect="1" noChangeArrowheads="1"/>
          </p:cNvPicPr>
          <p:nvPr/>
        </p:nvPicPr>
        <p:blipFill>
          <a:blip r:embed="rId3" cstate="print"/>
          <a:srcRect/>
          <a:stretch>
            <a:fillRect/>
          </a:stretch>
        </p:blipFill>
        <p:spPr bwMode="auto">
          <a:xfrm>
            <a:off x="5715001" y="1676400"/>
            <a:ext cx="3429000" cy="4038600"/>
          </a:xfrm>
          <a:prstGeom prst="rect">
            <a:avLst/>
          </a:prstGeom>
          <a:noFill/>
        </p:spPr>
      </p:pic>
    </p:spTree>
    <p:extLst>
      <p:ext uri="{BB962C8B-B14F-4D97-AF65-F5344CB8AC3E}">
        <p14:creationId xmlns:p14="http://schemas.microsoft.com/office/powerpoint/2010/main" val="3333004412"/>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5334000" cy="4525963"/>
          </a:xfrm>
        </p:spPr>
        <p:txBody>
          <a:bodyPr>
            <a:normAutofit fontScale="92500" lnSpcReduction="20000"/>
          </a:bodyPr>
          <a:lstStyle/>
          <a:p>
            <a:pPr marL="109728" indent="0">
              <a:buNone/>
            </a:pPr>
            <a:r>
              <a:rPr lang="en-US" sz="3200" dirty="0"/>
              <a:t>In its </a:t>
            </a:r>
            <a:r>
              <a:rPr lang="en-US" sz="3200" b="1" dirty="0">
                <a:solidFill>
                  <a:schemeClr val="accent3"/>
                </a:solidFill>
              </a:rPr>
              <a:t>defense</a:t>
            </a:r>
            <a:r>
              <a:rPr lang="en-US" sz="3200" dirty="0"/>
              <a:t>, KKI has contended that:</a:t>
            </a:r>
          </a:p>
          <a:p>
            <a:r>
              <a:rPr lang="en-US" sz="3200" dirty="0"/>
              <a:t> all subjects </a:t>
            </a:r>
            <a:r>
              <a:rPr lang="en-US" sz="3200" dirty="0">
                <a:solidFill>
                  <a:schemeClr val="accent3"/>
                </a:solidFill>
              </a:rPr>
              <a:t>benefited</a:t>
            </a:r>
            <a:r>
              <a:rPr lang="en-US" sz="3200" dirty="0"/>
              <a:t> from the study;</a:t>
            </a:r>
          </a:p>
          <a:p>
            <a:r>
              <a:rPr lang="en-US" sz="3200" dirty="0"/>
              <a:t> only </a:t>
            </a:r>
            <a:r>
              <a:rPr lang="en-US" sz="3200" dirty="0">
                <a:solidFill>
                  <a:schemeClr val="accent3"/>
                </a:solidFill>
              </a:rPr>
              <a:t>a few </a:t>
            </a:r>
            <a:r>
              <a:rPr lang="en-US" sz="3200" dirty="0"/>
              <a:t>subjects had an </a:t>
            </a:r>
            <a:r>
              <a:rPr lang="en-US" sz="3200" dirty="0">
                <a:solidFill>
                  <a:schemeClr val="accent3"/>
                </a:solidFill>
              </a:rPr>
              <a:t>increase</a:t>
            </a:r>
            <a:r>
              <a:rPr lang="en-US" sz="3200" dirty="0"/>
              <a:t> in lead-blood levels; </a:t>
            </a:r>
          </a:p>
          <a:p>
            <a:r>
              <a:rPr lang="en-US" sz="3200" dirty="0"/>
              <a:t>in most, but not all cases, the </a:t>
            </a:r>
            <a:r>
              <a:rPr lang="en-US" sz="3200" dirty="0">
                <a:solidFill>
                  <a:schemeClr val="accent3"/>
                </a:solidFill>
              </a:rPr>
              <a:t>levels of lead </a:t>
            </a:r>
            <a:r>
              <a:rPr lang="en-US" sz="3200" dirty="0"/>
              <a:t>in the children’s blood </a:t>
            </a:r>
            <a:r>
              <a:rPr lang="en-US" sz="3200" dirty="0">
                <a:solidFill>
                  <a:schemeClr val="accent3"/>
                </a:solidFill>
              </a:rPr>
              <a:t>went down</a:t>
            </a:r>
            <a:r>
              <a:rPr lang="en-US" sz="3200" dirty="0"/>
              <a:t>.</a:t>
            </a:r>
            <a:endParaRPr lang="en-US" sz="2900" dirty="0"/>
          </a:p>
        </p:txBody>
      </p:sp>
      <p:sp>
        <p:nvSpPr>
          <p:cNvPr id="3" name="Title 2"/>
          <p:cNvSpPr>
            <a:spLocks noGrp="1"/>
          </p:cNvSpPr>
          <p:nvPr>
            <p:ph type="title"/>
          </p:nvPr>
        </p:nvSpPr>
        <p:spPr/>
        <p:txBody>
          <a:bodyPr/>
          <a:lstStyle/>
          <a:p>
            <a:r>
              <a:rPr lang="en-US" b="1" dirty="0">
                <a:solidFill>
                  <a:srgbClr val="FF0000"/>
                </a:solidFill>
              </a:rPr>
              <a:t>What Happened</a:t>
            </a:r>
          </a:p>
        </p:txBody>
      </p:sp>
      <p:pic>
        <p:nvPicPr>
          <p:cNvPr id="9218" name="Picture 2" descr="http://noahsdad.com/wp-content/uploads/2011/07/down-syndrome-lab-blood-test-results-blog.jpg"/>
          <p:cNvPicPr>
            <a:picLocks noChangeAspect="1" noChangeArrowheads="1"/>
          </p:cNvPicPr>
          <p:nvPr/>
        </p:nvPicPr>
        <p:blipFill>
          <a:blip r:embed="rId3" cstate="print"/>
          <a:srcRect/>
          <a:stretch>
            <a:fillRect/>
          </a:stretch>
        </p:blipFill>
        <p:spPr bwMode="auto">
          <a:xfrm>
            <a:off x="6019800" y="1295400"/>
            <a:ext cx="3124200" cy="4724400"/>
          </a:xfrm>
          <a:prstGeom prst="rect">
            <a:avLst/>
          </a:prstGeom>
          <a:noFill/>
        </p:spPr>
      </p:pic>
    </p:spTree>
    <p:extLst>
      <p:ext uri="{BB962C8B-B14F-4D97-AF65-F5344CB8AC3E}">
        <p14:creationId xmlns:p14="http://schemas.microsoft.com/office/powerpoint/2010/main" val="2017473323"/>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52600"/>
            <a:ext cx="4419600" cy="4254691"/>
          </a:xfrm>
        </p:spPr>
        <p:txBody>
          <a:bodyPr>
            <a:normAutofit/>
          </a:bodyPr>
          <a:lstStyle/>
          <a:p>
            <a:r>
              <a:rPr lang="en-US" sz="3200" dirty="0"/>
              <a:t>the case was eventually </a:t>
            </a:r>
            <a:r>
              <a:rPr lang="en-US" sz="3200" b="1" dirty="0">
                <a:solidFill>
                  <a:schemeClr val="accent3"/>
                </a:solidFill>
              </a:rPr>
              <a:t>dismissed with prejudice </a:t>
            </a:r>
            <a:r>
              <a:rPr lang="en-US" sz="3200" dirty="0"/>
              <a:t>by the lower court</a:t>
            </a:r>
            <a:endParaRPr lang="en-US" sz="2900" dirty="0"/>
          </a:p>
        </p:txBody>
      </p:sp>
      <p:sp>
        <p:nvSpPr>
          <p:cNvPr id="3" name="Title 2"/>
          <p:cNvSpPr>
            <a:spLocks noGrp="1"/>
          </p:cNvSpPr>
          <p:nvPr>
            <p:ph type="title"/>
          </p:nvPr>
        </p:nvSpPr>
        <p:spPr>
          <a:xfrm>
            <a:off x="76200" y="304800"/>
            <a:ext cx="4419600" cy="1143000"/>
          </a:xfrm>
        </p:spPr>
        <p:txBody>
          <a:bodyPr/>
          <a:lstStyle/>
          <a:p>
            <a:r>
              <a:rPr lang="en-US" b="1" dirty="0">
                <a:solidFill>
                  <a:srgbClr val="FF0000"/>
                </a:solidFill>
              </a:rPr>
              <a:t>What Happened</a:t>
            </a:r>
          </a:p>
        </p:txBody>
      </p:sp>
      <p:pic>
        <p:nvPicPr>
          <p:cNvPr id="3074" name="Picture 2" descr="http://bloximages.chicago2.vip.townnews.com/journaltimes.com/content/tncms/assets/v3/editorial/9/08/908c3696-5da2-586a-8e3a-9e0155db2043/5238f9f4142a4.preview-300.jpg"/>
          <p:cNvPicPr>
            <a:picLocks noChangeAspect="1" noChangeArrowheads="1"/>
          </p:cNvPicPr>
          <p:nvPr/>
        </p:nvPicPr>
        <p:blipFill>
          <a:blip r:embed="rId3" cstate="print"/>
          <a:srcRect/>
          <a:stretch>
            <a:fillRect/>
          </a:stretch>
        </p:blipFill>
        <p:spPr bwMode="auto">
          <a:xfrm rot="5400000">
            <a:off x="3352800" y="1230198"/>
            <a:ext cx="6858000" cy="4419600"/>
          </a:xfrm>
          <a:prstGeom prst="rect">
            <a:avLst/>
          </a:prstGeom>
          <a:noFill/>
        </p:spPr>
      </p:pic>
    </p:spTree>
    <p:extLst>
      <p:ext uri="{BB962C8B-B14F-4D97-AF65-F5344CB8AC3E}">
        <p14:creationId xmlns:p14="http://schemas.microsoft.com/office/powerpoint/2010/main" val="952443569"/>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0819" t="10686" r="9176" b="8817"/>
          <a:stretch/>
        </p:blipFill>
        <p:spPr>
          <a:xfrm>
            <a:off x="107504" y="476672"/>
            <a:ext cx="9001000" cy="5094362"/>
          </a:xfrm>
          <a:prstGeom prst="rect">
            <a:avLst/>
          </a:prstGeom>
        </p:spPr>
      </p:pic>
    </p:spTree>
    <p:extLst>
      <p:ext uri="{BB962C8B-B14F-4D97-AF65-F5344CB8AC3E}">
        <p14:creationId xmlns:p14="http://schemas.microsoft.com/office/powerpoint/2010/main" val="3554165190"/>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E770A76-3807-4480-B563-1B23AB8B7CFE}"/>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xmlns="" id="{EF254FFA-C3C4-4C3D-81E5-3B4C34FAB16F}"/>
              </a:ext>
            </a:extLst>
          </p:cNvPr>
          <p:cNvPicPr>
            <a:picLocks noGrp="1" noChangeAspect="1"/>
          </p:cNvPicPr>
          <p:nvPr>
            <p:ph idx="1"/>
          </p:nvPr>
        </p:nvPicPr>
        <p:blipFill rotWithShape="1">
          <a:blip r:embed="rId3"/>
          <a:srcRect l="26667" t="8935" r="49708" b="53749"/>
          <a:stretch/>
        </p:blipFill>
        <p:spPr>
          <a:xfrm>
            <a:off x="803365" y="80628"/>
            <a:ext cx="7537269" cy="6696744"/>
          </a:xfrm>
          <a:prstGeom prst="rect">
            <a:avLst/>
          </a:prstGeom>
        </p:spPr>
      </p:pic>
    </p:spTree>
    <p:extLst>
      <p:ext uri="{BB962C8B-B14F-4D97-AF65-F5344CB8AC3E}">
        <p14:creationId xmlns:p14="http://schemas.microsoft.com/office/powerpoint/2010/main" val="2957361193"/>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Title 1"/>
          <p:cNvSpPr>
            <a:spLocks noGrp="1"/>
          </p:cNvSpPr>
          <p:nvPr>
            <p:ph type="title" idx="4294967295"/>
          </p:nvPr>
        </p:nvSpPr>
        <p:spPr>
          <a:xfrm>
            <a:off x="323528" y="202474"/>
            <a:ext cx="8229600" cy="685800"/>
          </a:xfrm>
        </p:spPr>
        <p:txBody>
          <a:bodyPr/>
          <a:lstStyle/>
          <a:p>
            <a:r>
              <a:rPr lang="en-US" sz="4000" i="1" dirty="0">
                <a:solidFill>
                  <a:schemeClr val="tx1"/>
                </a:solidFill>
              </a:rPr>
              <a:t>Principles of  Medical ETHICS </a:t>
            </a:r>
            <a:r>
              <a:rPr lang="en-US" sz="1800" i="1" dirty="0">
                <a:solidFill>
                  <a:schemeClr val="tx1"/>
                </a:solidFill>
              </a:rPr>
              <a:t>1</a:t>
            </a:r>
            <a:endParaRPr lang="en-US" sz="1800" dirty="0">
              <a:solidFill>
                <a:schemeClr val="tx1"/>
              </a:solidFill>
            </a:endParaRPr>
          </a:p>
        </p:txBody>
      </p:sp>
      <p:graphicFrame>
        <p:nvGraphicFramePr>
          <p:cNvPr id="5" name="Content Placeholder 4"/>
          <p:cNvGraphicFramePr>
            <a:graphicFrameLocks noGrp="1"/>
          </p:cNvGraphicFramePr>
          <p:nvPr>
            <p:ph idx="4294967295"/>
          </p:nvPr>
        </p:nvGraphicFramePr>
        <p:xfrm>
          <a:off x="0" y="914400"/>
          <a:ext cx="83058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45A2BD-99E1-411B-B721-0A0E3687289E}"/>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xmlns="" id="{F8A7A388-88DE-4F64-B885-E631418599FD}"/>
              </a:ext>
            </a:extLst>
          </p:cNvPr>
          <p:cNvPicPr>
            <a:picLocks noGrp="1" noChangeAspect="1"/>
          </p:cNvPicPr>
          <p:nvPr>
            <p:ph idx="1"/>
          </p:nvPr>
        </p:nvPicPr>
        <p:blipFill rotWithShape="1">
          <a:blip r:embed="rId3"/>
          <a:srcRect l="26667" t="46029" r="49708" b="17808"/>
          <a:stretch/>
        </p:blipFill>
        <p:spPr>
          <a:xfrm>
            <a:off x="827584" y="140314"/>
            <a:ext cx="7639000" cy="6577371"/>
          </a:xfrm>
          <a:prstGeom prst="rect">
            <a:avLst/>
          </a:prstGeom>
        </p:spPr>
      </p:pic>
    </p:spTree>
    <p:extLst>
      <p:ext uri="{BB962C8B-B14F-4D97-AF65-F5344CB8AC3E}">
        <p14:creationId xmlns:p14="http://schemas.microsoft.com/office/powerpoint/2010/main" val="240413058"/>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899592" y="257571"/>
            <a:ext cx="8130231" cy="2796570"/>
          </a:xfrm>
          <a:prstGeom prst="rect">
            <a:avLst/>
          </a:prstGeom>
        </p:spPr>
      </p:pic>
      <p:pic>
        <p:nvPicPr>
          <p:cNvPr id="5" name="Picture 4"/>
          <p:cNvPicPr>
            <a:picLocks noChangeAspect="1"/>
          </p:cNvPicPr>
          <p:nvPr/>
        </p:nvPicPr>
        <p:blipFill>
          <a:blip r:embed="rId4"/>
          <a:stretch>
            <a:fillRect/>
          </a:stretch>
        </p:blipFill>
        <p:spPr>
          <a:xfrm>
            <a:off x="899592" y="5160832"/>
            <a:ext cx="8128555" cy="644432"/>
          </a:xfrm>
          <a:prstGeom prst="rect">
            <a:avLst/>
          </a:prstGeom>
        </p:spPr>
      </p:pic>
      <p:pic>
        <p:nvPicPr>
          <p:cNvPr id="6" name="Picture 5"/>
          <p:cNvPicPr>
            <a:picLocks noChangeAspect="1"/>
          </p:cNvPicPr>
          <p:nvPr/>
        </p:nvPicPr>
        <p:blipFill>
          <a:blip r:embed="rId5"/>
          <a:stretch>
            <a:fillRect/>
          </a:stretch>
        </p:blipFill>
        <p:spPr>
          <a:xfrm>
            <a:off x="904803" y="3147837"/>
            <a:ext cx="4600543" cy="1865339"/>
          </a:xfrm>
          <a:prstGeom prst="rect">
            <a:avLst/>
          </a:prstGeom>
        </p:spPr>
      </p:pic>
    </p:spTree>
    <p:extLst>
      <p:ext uri="{BB962C8B-B14F-4D97-AF65-F5344CB8AC3E}">
        <p14:creationId xmlns:p14="http://schemas.microsoft.com/office/powerpoint/2010/main" val="762885679"/>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Major Issues</a:t>
            </a:r>
          </a:p>
        </p:txBody>
      </p:sp>
      <p:sp>
        <p:nvSpPr>
          <p:cNvPr id="5" name="Content Placeholder 4"/>
          <p:cNvSpPr>
            <a:spLocks noGrp="1"/>
          </p:cNvSpPr>
          <p:nvPr>
            <p:ph idx="1"/>
          </p:nvPr>
        </p:nvSpPr>
        <p:spPr>
          <a:xfrm>
            <a:off x="107504" y="1981200"/>
            <a:ext cx="9036496" cy="4328120"/>
          </a:xfrm>
        </p:spPr>
        <p:txBody>
          <a:bodyPr/>
          <a:lstStyle/>
          <a:p>
            <a:r>
              <a:rPr lang="en-US" dirty="0">
                <a:solidFill>
                  <a:srgbClr val="92D050"/>
                </a:solidFill>
              </a:rPr>
              <a:t>Scientific validation</a:t>
            </a:r>
          </a:p>
          <a:p>
            <a:pPr lvl="1"/>
            <a:r>
              <a:rPr lang="en-US" dirty="0">
                <a:solidFill>
                  <a:srgbClr val="92D050"/>
                </a:solidFill>
              </a:rPr>
              <a:t>Pain is subjective no alternative is possible</a:t>
            </a:r>
          </a:p>
          <a:p>
            <a:r>
              <a:rPr lang="en-US" dirty="0">
                <a:solidFill>
                  <a:srgbClr val="92D050"/>
                </a:solidFill>
              </a:rPr>
              <a:t>Minimizing Risk-</a:t>
            </a:r>
          </a:p>
          <a:p>
            <a:pPr lvl="1"/>
            <a:r>
              <a:rPr lang="en-US" dirty="0">
                <a:solidFill>
                  <a:srgbClr val="92D050"/>
                </a:solidFill>
              </a:rPr>
              <a:t>Tranquilizer + Opioid instead of General Anesthesia</a:t>
            </a:r>
          </a:p>
          <a:p>
            <a:r>
              <a:rPr lang="en-US" dirty="0">
                <a:solidFill>
                  <a:srgbClr val="92D050"/>
                </a:solidFill>
              </a:rPr>
              <a:t>Justifying risk</a:t>
            </a:r>
          </a:p>
          <a:p>
            <a:pPr lvl="1"/>
            <a:r>
              <a:rPr lang="en-US" dirty="0">
                <a:solidFill>
                  <a:srgbClr val="92D050"/>
                </a:solidFill>
              </a:rPr>
              <a:t>There is less risk than muscle biopsy or Cell therapy for Parkinson through the skull</a:t>
            </a:r>
            <a:r>
              <a:rPr lang="fa-IR" dirty="0">
                <a:solidFill>
                  <a:srgbClr val="92D050"/>
                </a:solidFill>
              </a:rPr>
              <a:t> </a:t>
            </a:r>
            <a:r>
              <a:rPr lang="en-US" dirty="0">
                <a:solidFill>
                  <a:srgbClr val="92D050"/>
                </a:solidFill>
              </a:rPr>
              <a:t> hole</a:t>
            </a:r>
          </a:p>
          <a:p>
            <a:r>
              <a:rPr lang="en-US" dirty="0">
                <a:solidFill>
                  <a:srgbClr val="92D050"/>
                </a:solidFill>
              </a:rPr>
              <a:t>Informed consent</a:t>
            </a:r>
          </a:p>
          <a:p>
            <a:pPr lvl="1"/>
            <a:r>
              <a:rPr lang="en-US" dirty="0">
                <a:solidFill>
                  <a:srgbClr val="92D050"/>
                </a:solidFill>
              </a:rPr>
              <a:t>44% refused</a:t>
            </a:r>
          </a:p>
        </p:txBody>
      </p:sp>
    </p:spTree>
    <p:extLst>
      <p:ext uri="{BB962C8B-B14F-4D97-AF65-F5344CB8AC3E}">
        <p14:creationId xmlns:p14="http://schemas.microsoft.com/office/powerpoint/2010/main" val="2535378140"/>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solidFill>
                  <a:srgbClr val="00FF99"/>
                </a:solidFill>
              </a:rPr>
              <a:t>چک لیست ملاحظات اخلاقی</a:t>
            </a:r>
            <a:endParaRPr lang="en-US" dirty="0">
              <a:solidFill>
                <a:srgbClr val="00FF99"/>
              </a:solidFill>
            </a:endParaRPr>
          </a:p>
        </p:txBody>
      </p:sp>
      <p:sp>
        <p:nvSpPr>
          <p:cNvPr id="3" name="Content Placeholder 2"/>
          <p:cNvSpPr>
            <a:spLocks noGrp="1"/>
          </p:cNvSpPr>
          <p:nvPr>
            <p:ph idx="1"/>
          </p:nvPr>
        </p:nvSpPr>
        <p:spPr/>
        <p:txBody>
          <a:bodyPr/>
          <a:lstStyle/>
          <a:p>
            <a:pPr marL="0" indent="0" algn="r" rtl="1">
              <a:buNone/>
            </a:pPr>
            <a:r>
              <a:rPr lang="fa-IR" dirty="0">
                <a:solidFill>
                  <a:srgbClr val="00FF99"/>
                </a:solidFill>
              </a:rPr>
              <a:t>3-</a:t>
            </a:r>
            <a:r>
              <a:rPr lang="fa-IR" dirty="0"/>
              <a:t>  آیا در پروپوزال توازن سود و زیان مطالعه به قدر کافی مورد بحث قرار گرفته است؟</a:t>
            </a:r>
          </a:p>
          <a:p>
            <a:pPr marL="0" indent="0" algn="r" rtl="1">
              <a:buNone/>
            </a:pPr>
            <a:r>
              <a:rPr lang="fa-IR" dirty="0">
                <a:solidFill>
                  <a:srgbClr val="00FF99"/>
                </a:solidFill>
              </a:rPr>
              <a:t>4-</a:t>
            </a:r>
            <a:r>
              <a:rPr lang="fa-IR" dirty="0"/>
              <a:t> آیا در مورد اینکه شرکت کنندگان در نهایت چگونه از نتیجه طرح سود می برند توضیح داده شده است؟</a:t>
            </a:r>
          </a:p>
          <a:p>
            <a:pPr marL="0" indent="0" algn="r" rtl="1">
              <a:buNone/>
            </a:pPr>
            <a:r>
              <a:rPr lang="fa-IR" dirty="0">
                <a:solidFill>
                  <a:srgbClr val="00FF99"/>
                </a:solidFill>
              </a:rPr>
              <a:t>5-</a:t>
            </a:r>
            <a:r>
              <a:rPr lang="fa-IR" dirty="0"/>
              <a:t> آیا در پروپوزال در مورد گروههایی که از نتایج مطالعه سود می برند توضیح داده شده است؟</a:t>
            </a:r>
          </a:p>
          <a:p>
            <a:pPr marL="0" indent="0" algn="r" rtl="1">
              <a:buNone/>
            </a:pPr>
            <a:r>
              <a:rPr lang="fa-IR" dirty="0">
                <a:solidFill>
                  <a:srgbClr val="00FF99"/>
                </a:solidFill>
              </a:rPr>
              <a:t>14-</a:t>
            </a:r>
            <a:r>
              <a:rPr lang="fa-IR" dirty="0"/>
              <a:t> آیا بیماران در اجرای این مطالعه از درمان روتین محروم خواهند شد؟</a:t>
            </a:r>
            <a:endParaRPr lang="en-US" dirty="0"/>
          </a:p>
        </p:txBody>
      </p:sp>
      <p:pic>
        <p:nvPicPr>
          <p:cNvPr id="4" name="Picture 3"/>
          <p:cNvPicPr>
            <a:picLocks noChangeAspect="1"/>
          </p:cNvPicPr>
          <p:nvPr/>
        </p:nvPicPr>
        <p:blipFill>
          <a:blip r:embed="rId2"/>
          <a:stretch>
            <a:fillRect/>
          </a:stretch>
        </p:blipFill>
        <p:spPr>
          <a:xfrm>
            <a:off x="1187624" y="103397"/>
            <a:ext cx="7422976" cy="6581901"/>
          </a:xfrm>
          <a:prstGeom prst="rect">
            <a:avLst/>
          </a:prstGeom>
        </p:spPr>
      </p:pic>
    </p:spTree>
    <p:extLst>
      <p:ext uri="{BB962C8B-B14F-4D97-AF65-F5344CB8AC3E}">
        <p14:creationId xmlns:p14="http://schemas.microsoft.com/office/powerpoint/2010/main" val="442462048"/>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E26F8B4-37EC-437C-AA7E-784C5C1CE0D2}"/>
              </a:ext>
            </a:extLst>
          </p:cNvPr>
          <p:cNvSpPr>
            <a:spLocks noGrp="1"/>
          </p:cNvSpPr>
          <p:nvPr>
            <p:ph type="title"/>
          </p:nvPr>
        </p:nvSpPr>
        <p:spPr>
          <a:xfrm>
            <a:off x="899592" y="304800"/>
            <a:ext cx="7992888" cy="1431925"/>
          </a:xfrm>
        </p:spPr>
        <p:txBody>
          <a:bodyPr/>
          <a:lstStyle/>
          <a:p>
            <a:pPr algn="r" rtl="1"/>
            <a:r>
              <a:rPr lang="fa-IR" sz="3200" dirty="0">
                <a:solidFill>
                  <a:srgbClr val="00FF99"/>
                </a:solidFill>
              </a:rPr>
              <a:t>موازنه </a:t>
            </a:r>
            <a:r>
              <a:rPr lang="fa-IR" sz="3200" dirty="0">
                <a:solidFill>
                  <a:srgbClr val="FF99FF"/>
                </a:solidFill>
              </a:rPr>
              <a:t>سود رسانی با احتمال خطر</a:t>
            </a:r>
            <a:r>
              <a:rPr lang="en-US" sz="3200" dirty="0">
                <a:solidFill>
                  <a:srgbClr val="FF99FF"/>
                </a:solidFill>
              </a:rPr>
              <a:t> </a:t>
            </a:r>
            <a:r>
              <a:rPr lang="fa-IR" sz="3200" dirty="0">
                <a:solidFill>
                  <a:srgbClr val="FF99FF"/>
                </a:solidFill>
              </a:rPr>
              <a:t>در تحقیقات پزشکی دشوار است و به همفکری همکاران مستقل احتیاج دارد.</a:t>
            </a:r>
            <a:r>
              <a:rPr lang="en-US" sz="3200" dirty="0">
                <a:solidFill>
                  <a:srgbClr val="FF99FF"/>
                </a:solidFill>
              </a:rPr>
              <a:t/>
            </a:r>
            <a:br>
              <a:rPr lang="en-US" sz="3200" dirty="0">
                <a:solidFill>
                  <a:srgbClr val="FF99FF"/>
                </a:solidFill>
              </a:rPr>
            </a:br>
            <a:endParaRPr lang="en-US" sz="3200" dirty="0"/>
          </a:p>
        </p:txBody>
      </p:sp>
      <p:graphicFrame>
        <p:nvGraphicFramePr>
          <p:cNvPr id="4" name="Diagram 3">
            <a:extLst>
              <a:ext uri="{FF2B5EF4-FFF2-40B4-BE49-F238E27FC236}">
                <a16:creationId xmlns:a16="http://schemas.microsoft.com/office/drawing/2014/main" xmlns="" id="{91E3B020-10B8-4924-B0F2-6624066CDB82}"/>
              </a:ext>
            </a:extLst>
          </p:cNvPr>
          <p:cNvGraphicFramePr/>
          <p:nvPr>
            <p:extLst>
              <p:ext uri="{D42A27DB-BD31-4B8C-83A1-F6EECF244321}">
                <p14:modId xmlns:p14="http://schemas.microsoft.com/office/powerpoint/2010/main" val="1373924152"/>
              </p:ext>
            </p:extLst>
          </p:nvPr>
        </p:nvGraphicFramePr>
        <p:xfrm>
          <a:off x="1848036" y="2276872"/>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52830575"/>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96" y="5517232"/>
            <a:ext cx="9108504" cy="1252736"/>
          </a:xfrm>
          <a:solidFill>
            <a:srgbClr val="FFC000"/>
          </a:solidFill>
        </p:spPr>
        <p:txBody>
          <a:bodyPr>
            <a:normAutofit fontScale="90000"/>
          </a:bodyPr>
          <a:lstStyle/>
          <a:p>
            <a:pPr algn="ctr" rtl="1"/>
            <a:r>
              <a:rPr lang="fa-IR" sz="2000" b="0" dirty="0">
                <a:solidFill>
                  <a:schemeClr val="tx1"/>
                </a:solidFill>
                <a:cs typeface="0 Mehr Bold" panose="00000700000000000000" pitchFamily="2" charset="-78"/>
              </a:rPr>
              <a:t>این چنین قفل گران را ای ودود        	         کی تواند جز که فضل تو گشود</a:t>
            </a:r>
            <a:br>
              <a:rPr lang="fa-IR" sz="2000" b="0" dirty="0">
                <a:solidFill>
                  <a:schemeClr val="tx1"/>
                </a:solidFill>
                <a:cs typeface="0 Mehr Bold" panose="00000700000000000000" pitchFamily="2" charset="-78"/>
              </a:rPr>
            </a:br>
            <a:r>
              <a:rPr lang="fa-IR" sz="2000" b="0" dirty="0">
                <a:solidFill>
                  <a:schemeClr val="tx1"/>
                </a:solidFill>
                <a:cs typeface="0 Mehr Bold" panose="00000700000000000000" pitchFamily="2" charset="-78"/>
              </a:rPr>
              <a:t>مازخود سوی تو گردانیم سر    	         چون تویی از ما به ما نزدیکتر</a:t>
            </a:r>
            <a:r>
              <a:rPr lang="en-US" sz="2000" b="0" dirty="0">
                <a:solidFill>
                  <a:schemeClr val="tx1"/>
                </a:solidFill>
                <a:cs typeface="0 Mehr Bold" panose="00000700000000000000" pitchFamily="2" charset="-78"/>
              </a:rPr>
              <a:t>  </a:t>
            </a:r>
            <a:r>
              <a:rPr lang="fa-IR" sz="2000" b="0" dirty="0">
                <a:solidFill>
                  <a:schemeClr val="tx1"/>
                </a:solidFill>
                <a:cs typeface="0 Mehr Bold" panose="00000700000000000000" pitchFamily="2" charset="-78"/>
              </a:rPr>
              <a:t/>
            </a:r>
            <a:br>
              <a:rPr lang="fa-IR" sz="2000" b="0" dirty="0">
                <a:solidFill>
                  <a:schemeClr val="tx1"/>
                </a:solidFill>
                <a:cs typeface="0 Mehr Bold" panose="00000700000000000000" pitchFamily="2" charset="-78"/>
              </a:rPr>
            </a:br>
            <a:r>
              <a:rPr lang="fa-IR" sz="2000" b="0" dirty="0">
                <a:solidFill>
                  <a:schemeClr val="tx1"/>
                </a:solidFill>
                <a:cs typeface="0 Mehr Bold" panose="00000700000000000000" pitchFamily="2" charset="-78"/>
              </a:rPr>
              <a:t>این دعا هم بخشش و تعلیم توست	          گرنه در گلخن گلستان از چه رست</a:t>
            </a:r>
            <a:endParaRPr lang="en-US" sz="2000" b="0" dirty="0">
              <a:solidFill>
                <a:schemeClr val="tx1"/>
              </a:solidFill>
              <a:cs typeface="0 Mehr Bold" panose="00000700000000000000" pitchFamily="2" charset="-78"/>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26621"/>
            <a:ext cx="9108504" cy="6831379"/>
          </a:xfrm>
        </p:spPr>
      </p:pic>
      <p:sp>
        <p:nvSpPr>
          <p:cNvPr id="5" name="Title 4"/>
          <p:cNvSpPr txBox="1">
            <a:spLocks/>
          </p:cNvSpPr>
          <p:nvPr/>
        </p:nvSpPr>
        <p:spPr>
          <a:xfrm>
            <a:off x="2195736" y="4941168"/>
            <a:ext cx="6408712" cy="18288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1"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algn="l"/>
            <a:endParaRPr lang="en-US" dirty="0">
              <a:solidFill>
                <a:srgbClr val="00B0F0"/>
              </a:solidFill>
            </a:endParaRPr>
          </a:p>
        </p:txBody>
      </p:sp>
    </p:spTree>
    <p:extLst>
      <p:ext uri="{BB962C8B-B14F-4D97-AF65-F5344CB8AC3E}">
        <p14:creationId xmlns:p14="http://schemas.microsoft.com/office/powerpoint/2010/main" val="1109648293"/>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Title 1"/>
          <p:cNvSpPr>
            <a:spLocks noGrp="1"/>
          </p:cNvSpPr>
          <p:nvPr>
            <p:ph type="title" idx="4294967295"/>
          </p:nvPr>
        </p:nvSpPr>
        <p:spPr>
          <a:xfrm>
            <a:off x="457200" y="383122"/>
            <a:ext cx="8229600" cy="685800"/>
          </a:xfrm>
        </p:spPr>
        <p:txBody>
          <a:bodyPr/>
          <a:lstStyle/>
          <a:p>
            <a:r>
              <a:rPr lang="en-US" sz="4000" i="1" dirty="0">
                <a:solidFill>
                  <a:schemeClr val="tx1"/>
                </a:solidFill>
              </a:rPr>
              <a:t>Principles of  Medical ETHICS </a:t>
            </a:r>
            <a:r>
              <a:rPr lang="en-US" sz="1800" i="1" dirty="0">
                <a:solidFill>
                  <a:schemeClr val="tx1"/>
                </a:solidFill>
              </a:rPr>
              <a:t>2</a:t>
            </a:r>
            <a:endParaRPr lang="en-US" sz="1800" dirty="0">
              <a:solidFill>
                <a:schemeClr val="tx1"/>
              </a:solidFill>
            </a:endParaRPr>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1277098911"/>
              </p:ext>
            </p:extLst>
          </p:nvPr>
        </p:nvGraphicFramePr>
        <p:xfrm>
          <a:off x="539552" y="1196752"/>
          <a:ext cx="8352928" cy="52509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3" name="Straight Arrow Connector 2">
            <a:extLst>
              <a:ext uri="{FF2B5EF4-FFF2-40B4-BE49-F238E27FC236}">
                <a16:creationId xmlns:a16="http://schemas.microsoft.com/office/drawing/2014/main" xmlns="" id="{EF67469B-CD86-4A9C-8C27-A75D4D0C01D7}"/>
              </a:ext>
            </a:extLst>
          </p:cNvPr>
          <p:cNvCxnSpPr>
            <a:cxnSpLocks/>
          </p:cNvCxnSpPr>
          <p:nvPr/>
        </p:nvCxnSpPr>
        <p:spPr>
          <a:xfrm>
            <a:off x="971600" y="4293096"/>
            <a:ext cx="7848872" cy="0"/>
          </a:xfrm>
          <a:prstGeom prst="straightConnector1">
            <a:avLst/>
          </a:prstGeom>
          <a:ln w="50800">
            <a:solidFill>
              <a:srgbClr val="FFFF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DD03460-8644-4BA9-9AF3-2ADBA2BEA9DE}"/>
              </a:ext>
            </a:extLst>
          </p:cNvPr>
          <p:cNvCxnSpPr/>
          <p:nvPr/>
        </p:nvCxnSpPr>
        <p:spPr>
          <a:xfrm>
            <a:off x="5004048" y="4077072"/>
            <a:ext cx="1656184" cy="0"/>
          </a:xfrm>
          <a:prstGeom prst="line">
            <a:avLst/>
          </a:prstGeom>
          <a:ln w="25400">
            <a:solidFill>
              <a:srgbClr val="FF33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A0587241-0FCC-4646-A1E0-661E3747BA37}"/>
              </a:ext>
            </a:extLst>
          </p:cNvPr>
          <p:cNvCxnSpPr/>
          <p:nvPr/>
        </p:nvCxnSpPr>
        <p:spPr>
          <a:xfrm>
            <a:off x="6660232" y="4077072"/>
            <a:ext cx="1656184" cy="0"/>
          </a:xfrm>
          <a:prstGeom prst="line">
            <a:avLst/>
          </a:prstGeom>
          <a:ln w="25400">
            <a:solidFill>
              <a:srgbClr val="00FF99"/>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xmlns="" id="{2095F52F-F036-4344-ABA6-C1809BC501A1}"/>
              </a:ext>
            </a:extLst>
          </p:cNvPr>
          <p:cNvCxnSpPr>
            <a:cxnSpLocks/>
          </p:cNvCxnSpPr>
          <p:nvPr/>
        </p:nvCxnSpPr>
        <p:spPr>
          <a:xfrm>
            <a:off x="6660232" y="3894212"/>
            <a:ext cx="0" cy="326876"/>
          </a:xfrm>
          <a:prstGeom prst="line">
            <a:avLst/>
          </a:prstGeom>
          <a:ln w="41275">
            <a:solidFill>
              <a:srgbClr val="00206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xmlns="" id="{845C9583-1EEE-4016-9A95-E58478B40D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2730" y="2470312"/>
            <a:ext cx="2763130" cy="346647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xmlns="" id="{2D5AF64F-D306-4AEC-992E-E44DF8F9C5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2413714"/>
            <a:ext cx="2916769" cy="357967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xmlns="" id="{2D9F46A5-8CD1-4D8D-9174-C8A9764FECF9}"/>
              </a:ext>
            </a:extLst>
          </p:cNvPr>
          <p:cNvPicPr>
            <a:picLocks noChangeAspect="1"/>
          </p:cNvPicPr>
          <p:nvPr/>
        </p:nvPicPr>
        <p:blipFill>
          <a:blip r:embed="rId5"/>
          <a:stretch>
            <a:fillRect/>
          </a:stretch>
        </p:blipFill>
        <p:spPr>
          <a:xfrm>
            <a:off x="3110222" y="2433037"/>
            <a:ext cx="2714373" cy="3541023"/>
          </a:xfrm>
          <a:prstGeom prst="rect">
            <a:avLst/>
          </a:prstGeom>
        </p:spPr>
      </p:pic>
      <p:sp>
        <p:nvSpPr>
          <p:cNvPr id="20" name="TextBox 19">
            <a:extLst>
              <a:ext uri="{FF2B5EF4-FFF2-40B4-BE49-F238E27FC236}">
                <a16:creationId xmlns:a16="http://schemas.microsoft.com/office/drawing/2014/main" xmlns="" id="{04AE792B-08BD-425C-87FA-71E67C7BE9F5}"/>
              </a:ext>
            </a:extLst>
          </p:cNvPr>
          <p:cNvSpPr txBox="1"/>
          <p:nvPr/>
        </p:nvSpPr>
        <p:spPr>
          <a:xfrm>
            <a:off x="0" y="136386"/>
            <a:ext cx="9144000" cy="2185214"/>
          </a:xfrm>
          <a:prstGeom prst="rect">
            <a:avLst/>
          </a:prstGeom>
          <a:solidFill>
            <a:srgbClr val="FF6600"/>
          </a:solidFill>
        </p:spPr>
        <p:txBody>
          <a:bodyPr wrap="square" rtlCol="0">
            <a:spAutoFit/>
          </a:bodyPr>
          <a:lstStyle/>
          <a:p>
            <a:endParaRPr lang="en-US" sz="3200" dirty="0"/>
          </a:p>
          <a:p>
            <a:pPr algn="ctr"/>
            <a:r>
              <a:rPr lang="en-US" sz="3600" dirty="0"/>
              <a:t>Non of them provide a limits of beneficence as an obligation!</a:t>
            </a:r>
          </a:p>
          <a:p>
            <a:r>
              <a:rPr lang="en-US" sz="3200" dirty="0"/>
              <a:t>  </a:t>
            </a:r>
          </a:p>
        </p:txBody>
      </p:sp>
      <p:sp>
        <p:nvSpPr>
          <p:cNvPr id="10" name="Text Placeholder 9">
            <a:extLst>
              <a:ext uri="{FF2B5EF4-FFF2-40B4-BE49-F238E27FC236}">
                <a16:creationId xmlns:a16="http://schemas.microsoft.com/office/drawing/2014/main" xmlns="" id="{DFF59A02-5C4B-4A0C-8A62-7A5B965F01FD}"/>
              </a:ext>
            </a:extLst>
          </p:cNvPr>
          <p:cNvSpPr>
            <a:spLocks noGrp="1"/>
          </p:cNvSpPr>
          <p:nvPr>
            <p:ph sz="half" idx="2"/>
          </p:nvPr>
        </p:nvSpPr>
        <p:spPr>
          <a:xfrm>
            <a:off x="99122" y="1966671"/>
            <a:ext cx="2902484" cy="4589011"/>
          </a:xfrm>
        </p:spPr>
        <p:txBody>
          <a:bodyPr/>
          <a:lstStyle/>
          <a:p>
            <a:pPr marL="0" indent="0">
              <a:buNone/>
            </a:pPr>
            <a:r>
              <a:rPr lang="en-US" sz="2000" dirty="0">
                <a:effectLst/>
              </a:rPr>
              <a:t>David Hume 1711-76</a:t>
            </a: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r>
              <a:rPr lang="en-US" sz="2000" dirty="0">
                <a:effectLst/>
              </a:rPr>
              <a:t>Benevolence Motives</a:t>
            </a:r>
          </a:p>
          <a:p>
            <a:pPr marL="0" indent="0">
              <a:buNone/>
            </a:pPr>
            <a:endParaRPr lang="en-US" sz="2000" dirty="0"/>
          </a:p>
        </p:txBody>
      </p:sp>
      <p:sp>
        <p:nvSpPr>
          <p:cNvPr id="23" name="Content Placeholder 17">
            <a:extLst>
              <a:ext uri="{FF2B5EF4-FFF2-40B4-BE49-F238E27FC236}">
                <a16:creationId xmlns:a16="http://schemas.microsoft.com/office/drawing/2014/main" xmlns="" id="{1E3AC711-8EA3-4C82-8423-0EC9E9FC03BD}"/>
              </a:ext>
            </a:extLst>
          </p:cNvPr>
          <p:cNvSpPr txBox="1">
            <a:spLocks/>
          </p:cNvSpPr>
          <p:nvPr/>
        </p:nvSpPr>
        <p:spPr bwMode="auto">
          <a:xfrm>
            <a:off x="2939234" y="1960851"/>
            <a:ext cx="3192232" cy="4804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fontAlgn="base">
              <a:spcBef>
                <a:spcPct val="20000"/>
              </a:spcBef>
              <a:spcAft>
                <a:spcPct val="0"/>
              </a:spcAft>
              <a:buClr>
                <a:schemeClr val="hlink"/>
              </a:buClr>
              <a:buSzPct val="7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fontAlgn="base">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fontAlgn="base">
              <a:spcBef>
                <a:spcPct val="20000"/>
              </a:spcBef>
              <a:spcAft>
                <a:spcPct val="0"/>
              </a:spcAft>
              <a:buClr>
                <a:schemeClr val="hlink"/>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effectLst/>
              </a:rPr>
              <a:t>Immanuel Kant 1724-1804</a:t>
            </a: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r>
              <a:rPr lang="en-US" sz="2000" dirty="0">
                <a:effectLst/>
              </a:rPr>
              <a:t>Duty, Limited Benevolence</a:t>
            </a:r>
          </a:p>
          <a:p>
            <a:pPr marL="0" indent="0">
              <a:buNone/>
            </a:pPr>
            <a:endParaRPr lang="en-US" sz="2000" dirty="0"/>
          </a:p>
        </p:txBody>
      </p:sp>
      <p:sp>
        <p:nvSpPr>
          <p:cNvPr id="18" name="Content Placeholder 17">
            <a:extLst>
              <a:ext uri="{FF2B5EF4-FFF2-40B4-BE49-F238E27FC236}">
                <a16:creationId xmlns:a16="http://schemas.microsoft.com/office/drawing/2014/main" xmlns="" id="{A0F55577-1A6B-4A44-A5B8-8E000EBDC416}"/>
              </a:ext>
            </a:extLst>
          </p:cNvPr>
          <p:cNvSpPr>
            <a:spLocks noGrp="1"/>
          </p:cNvSpPr>
          <p:nvPr>
            <p:ph sz="half" idx="1"/>
          </p:nvPr>
        </p:nvSpPr>
        <p:spPr>
          <a:xfrm>
            <a:off x="6052099" y="1958518"/>
            <a:ext cx="2987824" cy="4597164"/>
          </a:xfrm>
        </p:spPr>
        <p:txBody>
          <a:bodyPr/>
          <a:lstStyle/>
          <a:p>
            <a:pPr marL="0" indent="0">
              <a:buNone/>
            </a:pPr>
            <a:r>
              <a:rPr lang="en-US" sz="2000" dirty="0">
                <a:effectLst/>
              </a:rPr>
              <a:t>John Stuart Mill 1806-73</a:t>
            </a: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endParaRPr lang="en-US" sz="2000" dirty="0">
              <a:effectLst/>
            </a:endParaRPr>
          </a:p>
          <a:p>
            <a:pPr marL="0" indent="0">
              <a:buNone/>
            </a:pPr>
            <a:r>
              <a:rPr lang="en-US" sz="2000" dirty="0"/>
              <a:t>Greatest Happiness</a:t>
            </a:r>
          </a:p>
          <a:p>
            <a:pPr marL="0" indent="0">
              <a:buNone/>
            </a:pPr>
            <a:endParaRPr lang="en-US" dirty="0"/>
          </a:p>
        </p:txBody>
      </p:sp>
      <p:pic>
        <p:nvPicPr>
          <p:cNvPr id="2" name="Picture 2">
            <a:extLst>
              <a:ext uri="{FF2B5EF4-FFF2-40B4-BE49-F238E27FC236}">
                <a16:creationId xmlns:a16="http://schemas.microsoft.com/office/drawing/2014/main" xmlns="" id="{5140CDD1-74B7-42A6-AF03-4F25A38B7CC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31466" y="5013176"/>
            <a:ext cx="2696129" cy="919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6037179"/>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up)">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500"/>
                                        <p:tgtEl>
                                          <p:spTgt spid="102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8">
                                            <p:txEl>
                                              <p:pRg st="0" end="0"/>
                                            </p:txEl>
                                          </p:spTgt>
                                        </p:tgtEl>
                                        <p:attrNameLst>
                                          <p:attrName>style.visibility</p:attrName>
                                        </p:attrNameLst>
                                      </p:cBhvr>
                                      <p:to>
                                        <p:strVal val="visible"/>
                                      </p:to>
                                    </p:set>
                                    <p:anim calcmode="lin" valueType="num">
                                      <p:cBhvr additive="base">
                                        <p:cTn id="24"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8">
                                            <p:txEl>
                                              <p:pRg st="11" end="11"/>
                                            </p:txEl>
                                          </p:spTgt>
                                        </p:tgtEl>
                                        <p:attrNameLst>
                                          <p:attrName>style.visibility</p:attrName>
                                        </p:attrNameLst>
                                      </p:cBhvr>
                                      <p:to>
                                        <p:strVal val="visible"/>
                                      </p:to>
                                    </p:set>
                                    <p:anim calcmode="lin" valueType="num">
                                      <p:cBhvr additive="base">
                                        <p:cTn id="30" dur="500" fill="hold"/>
                                        <p:tgtEl>
                                          <p:spTgt spid="18">
                                            <p:txEl>
                                              <p:pRg st="11" end="11"/>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8">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left)">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xmlns="" id="{B43B9CA2-4B31-4ACD-9A9F-B8E6C642038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erson wearing a suit and tie&#10;&#10;Description automatically generated">
            <a:extLst>
              <a:ext uri="{FF2B5EF4-FFF2-40B4-BE49-F238E27FC236}">
                <a16:creationId xmlns:a16="http://schemas.microsoft.com/office/drawing/2014/main" xmlns="" id="{0623A70D-9960-4C4F-889A-0F8BED9D8C2D}"/>
              </a:ext>
            </a:extLst>
          </p:cNvPr>
          <p:cNvPicPr>
            <a:picLocks noChangeAspect="1"/>
          </p:cNvPicPr>
          <p:nvPr/>
        </p:nvPicPr>
        <p:blipFill rotWithShape="1">
          <a:blip r:embed="rId3"/>
          <a:srcRect l="13662" r="40912"/>
          <a:stretch/>
        </p:blipFill>
        <p:spPr>
          <a:xfrm>
            <a:off x="6396990" y="10"/>
            <a:ext cx="2747010" cy="3401558"/>
          </a:xfrm>
          <a:custGeom>
            <a:avLst/>
            <a:gdLst/>
            <a:ahLst/>
            <a:cxnLst/>
            <a:rect l="l" t="t" r="r" b="b"/>
            <a:pathLst>
              <a:path w="3662680" h="3401568">
                <a:moveTo>
                  <a:pt x="0" y="0"/>
                </a:moveTo>
                <a:lnTo>
                  <a:pt x="3662680" y="0"/>
                </a:lnTo>
                <a:lnTo>
                  <a:pt x="3662680" y="3401568"/>
                </a:lnTo>
                <a:lnTo>
                  <a:pt x="774527" y="3401568"/>
                </a:lnTo>
                <a:lnTo>
                  <a:pt x="769892" y="3133175"/>
                </a:lnTo>
                <a:cubicBezTo>
                  <a:pt x="732577" y="2055441"/>
                  <a:pt x="492520" y="1056020"/>
                  <a:pt x="104445" y="215033"/>
                </a:cubicBezTo>
                <a:close/>
              </a:path>
            </a:pathLst>
          </a:custGeom>
        </p:spPr>
      </p:pic>
      <p:pic>
        <p:nvPicPr>
          <p:cNvPr id="4" name="Picture 3" descr="A group of people sitting at a table&#10;&#10;Description automatically generated">
            <a:extLst>
              <a:ext uri="{FF2B5EF4-FFF2-40B4-BE49-F238E27FC236}">
                <a16:creationId xmlns:a16="http://schemas.microsoft.com/office/drawing/2014/main" xmlns="" id="{7F03D647-1496-4E38-A2A0-A2CCECF3AA09}"/>
              </a:ext>
            </a:extLst>
          </p:cNvPr>
          <p:cNvPicPr>
            <a:picLocks noChangeAspect="1"/>
          </p:cNvPicPr>
          <p:nvPr/>
        </p:nvPicPr>
        <p:blipFill rotWithShape="1">
          <a:blip r:embed="rId4"/>
          <a:srcRect l="28495" r="4" b="4"/>
          <a:stretch/>
        </p:blipFill>
        <p:spPr>
          <a:xfrm>
            <a:off x="3836485" y="10"/>
            <a:ext cx="3088583" cy="3401558"/>
          </a:xfrm>
          <a:custGeom>
            <a:avLst/>
            <a:gdLst/>
            <a:ahLst/>
            <a:cxnLst/>
            <a:rect l="l" t="t" r="r" b="b"/>
            <a:pathLst>
              <a:path w="4118110" h="3401568">
                <a:moveTo>
                  <a:pt x="0" y="0"/>
                </a:moveTo>
                <a:lnTo>
                  <a:pt x="3343575" y="0"/>
                </a:lnTo>
                <a:lnTo>
                  <a:pt x="3448028" y="215050"/>
                </a:lnTo>
                <a:cubicBezTo>
                  <a:pt x="3836103" y="1056037"/>
                  <a:pt x="4076161" y="2055458"/>
                  <a:pt x="4113475" y="3133192"/>
                </a:cubicBezTo>
                <a:lnTo>
                  <a:pt x="4118110" y="3401568"/>
                </a:lnTo>
                <a:lnTo>
                  <a:pt x="801224" y="3401568"/>
                </a:lnTo>
                <a:lnTo>
                  <a:pt x="797493" y="3185579"/>
                </a:lnTo>
                <a:cubicBezTo>
                  <a:pt x="756786" y="2009870"/>
                  <a:pt x="474799" y="927359"/>
                  <a:pt x="22579" y="42066"/>
                </a:cubicBezTo>
                <a:close/>
              </a:path>
            </a:pathLst>
          </a:custGeom>
        </p:spPr>
      </p:pic>
      <p:pic>
        <p:nvPicPr>
          <p:cNvPr id="3" name="Picture 2" descr="A person wearing glasses&#10;&#10;Description automatically generated">
            <a:extLst>
              <a:ext uri="{FF2B5EF4-FFF2-40B4-BE49-F238E27FC236}">
                <a16:creationId xmlns:a16="http://schemas.microsoft.com/office/drawing/2014/main" xmlns="" id="{88396B27-CC90-4EE4-87B2-C4160931448B}"/>
              </a:ext>
            </a:extLst>
          </p:cNvPr>
          <p:cNvPicPr>
            <a:picLocks noChangeAspect="1"/>
          </p:cNvPicPr>
          <p:nvPr/>
        </p:nvPicPr>
        <p:blipFill rotWithShape="1">
          <a:blip r:embed="rId5"/>
          <a:srcRect t="27904" r="2" b="29156"/>
          <a:stretch/>
        </p:blipFill>
        <p:spPr>
          <a:xfrm>
            <a:off x="3876264" y="3456432"/>
            <a:ext cx="5267735" cy="3401568"/>
          </a:xfrm>
          <a:custGeom>
            <a:avLst/>
            <a:gdLst/>
            <a:ahLst/>
            <a:cxnLst/>
            <a:rect l="l" t="t" r="r" b="b"/>
            <a:pathLst>
              <a:path w="7023646" h="3401568">
                <a:moveTo>
                  <a:pt x="749132" y="0"/>
                </a:moveTo>
                <a:lnTo>
                  <a:pt x="7023646" y="0"/>
                </a:lnTo>
                <a:lnTo>
                  <a:pt x="7023646" y="3401568"/>
                </a:lnTo>
                <a:lnTo>
                  <a:pt x="0" y="3401568"/>
                </a:lnTo>
                <a:lnTo>
                  <a:pt x="79008" y="3238906"/>
                </a:lnTo>
                <a:cubicBezTo>
                  <a:pt x="502362" y="2321466"/>
                  <a:pt x="749563" y="1215476"/>
                  <a:pt x="749563" y="24956"/>
                </a:cubicBezTo>
                <a:close/>
              </a:path>
            </a:pathLst>
          </a:custGeom>
        </p:spPr>
      </p:pic>
      <p:sp useBgFill="1">
        <p:nvSpPr>
          <p:cNvPr id="30" name="Freeform: Shape 29">
            <a:extLst>
              <a:ext uri="{FF2B5EF4-FFF2-40B4-BE49-F238E27FC236}">
                <a16:creationId xmlns:a16="http://schemas.microsoft.com/office/drawing/2014/main" xmlns="" id="{33F94DB1-BC5D-454D-845C-7BA3A1F4699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4449723" cy="6858000"/>
          </a:xfrm>
          <a:custGeom>
            <a:avLst/>
            <a:gdLst>
              <a:gd name="connsiteX0" fmla="*/ 0 w 5932965"/>
              <a:gd name="connsiteY0" fmla="*/ 0 h 6858000"/>
              <a:gd name="connsiteX1" fmla="*/ 5140363 w 5932965"/>
              <a:gd name="connsiteY1" fmla="*/ 0 h 6858000"/>
              <a:gd name="connsiteX2" fmla="*/ 5152943 w 5932965"/>
              <a:gd name="connsiteY2" fmla="*/ 23550 h 6858000"/>
              <a:gd name="connsiteX3" fmla="*/ 5932965 w 5932965"/>
              <a:gd name="connsiteY3" fmla="*/ 3479505 h 6858000"/>
              <a:gd name="connsiteX4" fmla="*/ 5262410 w 5932965"/>
              <a:gd name="connsiteY4" fmla="*/ 6708999 h 6858000"/>
              <a:gd name="connsiteX5" fmla="*/ 5190385 w 5932965"/>
              <a:gd name="connsiteY5" fmla="*/ 6858000 h 6858000"/>
              <a:gd name="connsiteX6" fmla="*/ 0 w 593296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2965" h="6858000">
                <a:moveTo>
                  <a:pt x="0" y="0"/>
                </a:moveTo>
                <a:lnTo>
                  <a:pt x="5140363" y="0"/>
                </a:lnTo>
                <a:lnTo>
                  <a:pt x="5152943" y="23550"/>
                </a:lnTo>
                <a:cubicBezTo>
                  <a:pt x="5642847" y="987256"/>
                  <a:pt x="5932965" y="2183538"/>
                  <a:pt x="5932965" y="3479505"/>
                </a:cubicBezTo>
                <a:cubicBezTo>
                  <a:pt x="5932965" y="4675783"/>
                  <a:pt x="5685764" y="5787121"/>
                  <a:pt x="5262410" y="6708999"/>
                </a:cubicBezTo>
                <a:lnTo>
                  <a:pt x="5190385"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2" name="Freeform: Shape 31">
            <a:extLst>
              <a:ext uri="{FF2B5EF4-FFF2-40B4-BE49-F238E27FC236}">
                <a16:creationId xmlns:a16="http://schemas.microsoft.com/office/drawing/2014/main" xmlns="" id="{5676B86F-860B-4586-BCAA-C0650C09B7B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4441749" cy="6858000"/>
          </a:xfrm>
          <a:custGeom>
            <a:avLst/>
            <a:gdLst>
              <a:gd name="connsiteX0" fmla="*/ 0 w 5922333"/>
              <a:gd name="connsiteY0" fmla="*/ 0 h 6858000"/>
              <a:gd name="connsiteX1" fmla="*/ 5129731 w 5922333"/>
              <a:gd name="connsiteY1" fmla="*/ 0 h 6858000"/>
              <a:gd name="connsiteX2" fmla="*/ 5142311 w 5922333"/>
              <a:gd name="connsiteY2" fmla="*/ 23550 h 6858000"/>
              <a:gd name="connsiteX3" fmla="*/ 5922333 w 5922333"/>
              <a:gd name="connsiteY3" fmla="*/ 3479505 h 6858000"/>
              <a:gd name="connsiteX4" fmla="*/ 5251778 w 5922333"/>
              <a:gd name="connsiteY4" fmla="*/ 6708999 h 6858000"/>
              <a:gd name="connsiteX5" fmla="*/ 5179753 w 5922333"/>
              <a:gd name="connsiteY5" fmla="*/ 6858000 h 6858000"/>
              <a:gd name="connsiteX6" fmla="*/ 0 w 592233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22333" h="6858000">
                <a:moveTo>
                  <a:pt x="0" y="0"/>
                </a:moveTo>
                <a:lnTo>
                  <a:pt x="5129731" y="0"/>
                </a:lnTo>
                <a:lnTo>
                  <a:pt x="5142311" y="23550"/>
                </a:lnTo>
                <a:cubicBezTo>
                  <a:pt x="5632215" y="987256"/>
                  <a:pt x="5922333" y="2183538"/>
                  <a:pt x="5922333" y="3479505"/>
                </a:cubicBezTo>
                <a:cubicBezTo>
                  <a:pt x="5922333" y="4675783"/>
                  <a:pt x="5675132" y="5787121"/>
                  <a:pt x="5251778" y="6708999"/>
                </a:cubicBezTo>
                <a:lnTo>
                  <a:pt x="5179753"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336042" y="685800"/>
            <a:ext cx="3691753" cy="1325563"/>
          </a:xfrm>
        </p:spPr>
        <p:txBody>
          <a:bodyPr>
            <a:normAutofit/>
          </a:bodyPr>
          <a:lstStyle/>
          <a:p>
            <a:pPr>
              <a:lnSpc>
                <a:spcPct val="90000"/>
              </a:lnSpc>
            </a:pPr>
            <a:endParaRPr lang="en-US" sz="2100"/>
          </a:p>
          <a:p>
            <a:pPr>
              <a:lnSpc>
                <a:spcPct val="90000"/>
              </a:lnSpc>
            </a:pPr>
            <a:r>
              <a:rPr lang="en-US" sz="2100"/>
              <a:t>Benevolence; Where is the border?</a:t>
            </a:r>
          </a:p>
          <a:p>
            <a:pPr>
              <a:lnSpc>
                <a:spcPct val="90000"/>
              </a:lnSpc>
            </a:pPr>
            <a:r>
              <a:rPr lang="en-US" sz="2100"/>
              <a:t>  </a:t>
            </a:r>
          </a:p>
        </p:txBody>
      </p:sp>
      <p:sp>
        <p:nvSpPr>
          <p:cNvPr id="34" name="Rectangle 33">
            <a:extLst>
              <a:ext uri="{FF2B5EF4-FFF2-40B4-BE49-F238E27FC236}">
                <a16:creationId xmlns:a16="http://schemas.microsoft.com/office/drawing/2014/main" xmlns="" id="{8C818ED5-2F56-4171-9445-3AA4F446239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1016867"/>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ectangle 35">
            <a:extLst>
              <a:ext uri="{FF2B5EF4-FFF2-40B4-BE49-F238E27FC236}">
                <a16:creationId xmlns:a16="http://schemas.microsoft.com/office/drawing/2014/main" xmlns="" id="{DE74FCE8-866C-4AFA-B45C-FACE2A6094E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29183" y="2089941"/>
            <a:ext cx="3727829"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Content Placeholder 7"/>
          <p:cNvSpPr>
            <a:spLocks noGrp="1"/>
          </p:cNvSpPr>
          <p:nvPr>
            <p:ph idx="1"/>
          </p:nvPr>
        </p:nvSpPr>
        <p:spPr>
          <a:xfrm>
            <a:off x="336042" y="2514600"/>
            <a:ext cx="3691753" cy="3666744"/>
          </a:xfrm>
        </p:spPr>
        <p:txBody>
          <a:bodyPr>
            <a:normAutofit/>
          </a:bodyPr>
          <a:lstStyle/>
          <a:p>
            <a:pPr marL="514350" indent="-514350">
              <a:buFont typeface="+mj-lt"/>
              <a:buAutoNum type="arabicPeriod"/>
            </a:pPr>
            <a:endParaRPr lang="en-US" sz="1700" dirty="0"/>
          </a:p>
          <a:p>
            <a:pPr marL="514350" indent="-514350">
              <a:buFont typeface="+mj-lt"/>
              <a:buAutoNum type="arabicPeriod"/>
            </a:pPr>
            <a:r>
              <a:rPr lang="en-US" sz="1700" dirty="0"/>
              <a:t>Bernard Gert  </a:t>
            </a:r>
            <a:r>
              <a:rPr lang="en-US" sz="1700" dirty="0">
                <a:effectLst/>
              </a:rPr>
              <a:t>1934 – 2011 North Carolina;</a:t>
            </a:r>
            <a:r>
              <a:rPr lang="en-US" sz="1700" dirty="0"/>
              <a:t> Ideal not obligatory</a:t>
            </a:r>
          </a:p>
          <a:p>
            <a:pPr marL="514350" indent="-514350">
              <a:buFont typeface="+mj-lt"/>
              <a:buAutoNum type="arabicPeriod"/>
            </a:pPr>
            <a:endParaRPr lang="en-US" sz="1700" dirty="0"/>
          </a:p>
          <a:p>
            <a:pPr marL="514350" indent="-514350">
              <a:buFont typeface="+mj-lt"/>
              <a:buAutoNum type="arabicPeriod"/>
            </a:pPr>
            <a:r>
              <a:rPr lang="en-US" sz="1700" dirty="0"/>
              <a:t>Peter Singer 1946 - Princeton University ; 10% of income</a:t>
            </a:r>
          </a:p>
          <a:p>
            <a:pPr marL="0" indent="0">
              <a:buNone/>
            </a:pPr>
            <a:endParaRPr lang="en-US" sz="1700" dirty="0"/>
          </a:p>
          <a:p>
            <a:pPr marL="514350" indent="-514350">
              <a:buFont typeface="+mj-lt"/>
              <a:buAutoNum type="arabicPeriod"/>
            </a:pPr>
            <a:r>
              <a:rPr lang="en-US" sz="1700" dirty="0"/>
              <a:t>Liam Murphy NYU ; fair share</a:t>
            </a:r>
          </a:p>
          <a:p>
            <a:pPr marL="0" indent="0">
              <a:buNone/>
            </a:pPr>
            <a:r>
              <a:rPr lang="en-US" sz="1700" dirty="0"/>
              <a:t>	</a:t>
            </a:r>
          </a:p>
          <a:p>
            <a:pPr marL="0" indent="0">
              <a:buNone/>
            </a:pPr>
            <a:r>
              <a:rPr lang="en-US" sz="1700" dirty="0"/>
              <a:t>	</a:t>
            </a:r>
          </a:p>
          <a:p>
            <a:pPr marL="0" indent="0">
              <a:buNone/>
            </a:pPr>
            <a:r>
              <a:rPr lang="en-US" sz="1700" dirty="0"/>
              <a:t>	</a:t>
            </a:r>
          </a:p>
          <a:p>
            <a:pPr marL="514350" indent="-514350">
              <a:buFont typeface="+mj-lt"/>
              <a:buAutoNum type="arabicPeriod"/>
            </a:pPr>
            <a:endParaRPr lang="en-US" sz="1700" dirty="0"/>
          </a:p>
          <a:p>
            <a:pPr marL="514350" indent="-514350">
              <a:buFont typeface="+mj-lt"/>
              <a:buAutoNum type="arabicPeriod"/>
            </a:pPr>
            <a:endParaRPr lang="en-US" sz="1700" dirty="0"/>
          </a:p>
          <a:p>
            <a:pPr marL="0" indent="0">
              <a:buNone/>
            </a:pPr>
            <a:endParaRPr lang="en-US" sz="1700" dirty="0"/>
          </a:p>
        </p:txBody>
      </p:sp>
    </p:spTree>
    <p:extLst>
      <p:ext uri="{BB962C8B-B14F-4D97-AF65-F5344CB8AC3E}">
        <p14:creationId xmlns:p14="http://schemas.microsoft.com/office/powerpoint/2010/main" val="4202707680"/>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E8B2F39-0EDB-4010-BF3C-B74522810558}"/>
              </a:ext>
            </a:extLst>
          </p:cNvPr>
          <p:cNvSpPr>
            <a:spLocks noGrp="1"/>
          </p:cNvSpPr>
          <p:nvPr>
            <p:ph type="title"/>
          </p:nvPr>
        </p:nvSpPr>
        <p:spPr/>
        <p:txBody>
          <a:bodyPr/>
          <a:lstStyle/>
          <a:p>
            <a:pPr algn="r" rtl="1"/>
            <a:r>
              <a:rPr lang="fa-IR" dirty="0"/>
              <a:t>کلام وحی</a:t>
            </a:r>
            <a:endParaRPr lang="en-US" dirty="0"/>
          </a:p>
        </p:txBody>
      </p:sp>
      <p:sp>
        <p:nvSpPr>
          <p:cNvPr id="3" name="Content Placeholder 2">
            <a:extLst>
              <a:ext uri="{FF2B5EF4-FFF2-40B4-BE49-F238E27FC236}">
                <a16:creationId xmlns:a16="http://schemas.microsoft.com/office/drawing/2014/main" xmlns="" id="{A6E6DBEB-2690-4430-9EE3-FBB89B05E5A4}"/>
              </a:ext>
            </a:extLst>
          </p:cNvPr>
          <p:cNvSpPr>
            <a:spLocks noGrp="1"/>
          </p:cNvSpPr>
          <p:nvPr>
            <p:ph idx="1"/>
          </p:nvPr>
        </p:nvSpPr>
        <p:spPr>
          <a:xfrm>
            <a:off x="1066800" y="1981200"/>
            <a:ext cx="7543800" cy="4572000"/>
          </a:xfrm>
        </p:spPr>
        <p:txBody>
          <a:bodyPr/>
          <a:lstStyle/>
          <a:p>
            <a:pPr algn="r" rtl="1"/>
            <a:endParaRPr lang="fa-IR" sz="4400" dirty="0">
              <a:solidFill>
                <a:srgbClr val="00FF99"/>
              </a:solidFill>
              <a:effectLst/>
            </a:endParaRPr>
          </a:p>
          <a:p>
            <a:pPr marL="0" indent="0" algn="r" rtl="1">
              <a:buNone/>
            </a:pPr>
            <a:r>
              <a:rPr lang="fa-IR" sz="4400" dirty="0">
                <a:solidFill>
                  <a:srgbClr val="00FF99"/>
                </a:solidFill>
                <a:effectLst/>
              </a:rPr>
              <a:t>« وَالَّذِينَ فِي أَمْوَالِهِمْ حَقٌّ مَعْلُومٌ </a:t>
            </a:r>
            <a:r>
              <a:rPr lang="en-US" sz="4400" dirty="0">
                <a:solidFill>
                  <a:srgbClr val="00FF99"/>
                </a:solidFill>
                <a:effectLst/>
              </a:rPr>
              <a:t> </a:t>
            </a:r>
            <a:r>
              <a:rPr lang="fa-IR" sz="4400" dirty="0">
                <a:solidFill>
                  <a:srgbClr val="00FF99"/>
                </a:solidFill>
                <a:effectLst/>
              </a:rPr>
              <a:t>/</a:t>
            </a:r>
            <a:r>
              <a:rPr lang="en-US" sz="4400" dirty="0">
                <a:solidFill>
                  <a:srgbClr val="00FF99"/>
                </a:solidFill>
                <a:effectLst/>
              </a:rPr>
              <a:t> </a:t>
            </a:r>
            <a:r>
              <a:rPr lang="fa-IR" sz="4400" dirty="0">
                <a:solidFill>
                  <a:srgbClr val="00FF99"/>
                </a:solidFill>
                <a:effectLst/>
              </a:rPr>
              <a:t> لِلسَّائِلِ وَالْمَحْرُومِ » </a:t>
            </a:r>
            <a:r>
              <a:rPr lang="fa-IR" sz="2400" dirty="0">
                <a:solidFill>
                  <a:srgbClr val="00FF99"/>
                </a:solidFill>
                <a:effectLst/>
              </a:rPr>
              <a:t>(معارج، </a:t>
            </a:r>
            <a:r>
              <a:rPr lang="fa-IR" sz="2400" dirty="0">
                <a:solidFill>
                  <a:srgbClr val="00FF99"/>
                </a:solidFill>
                <a:effectLst/>
                <a:cs typeface="B Nazanin" panose="00000400000000000000" pitchFamily="2" charset="-78"/>
              </a:rPr>
              <a:t>25و24</a:t>
            </a:r>
            <a:r>
              <a:rPr lang="fa-IR" sz="2400" dirty="0">
                <a:solidFill>
                  <a:srgbClr val="00FF99"/>
                </a:solidFill>
                <a:effectLst/>
              </a:rPr>
              <a:t>)</a:t>
            </a:r>
          </a:p>
          <a:p>
            <a:pPr algn="r" rtl="1"/>
            <a:endParaRPr lang="fa-IR" sz="4400" dirty="0">
              <a:solidFill>
                <a:srgbClr val="00FF99"/>
              </a:solidFill>
              <a:effectLst/>
            </a:endParaRPr>
          </a:p>
          <a:p>
            <a:pPr algn="r" rtl="1"/>
            <a:endParaRPr lang="en-US" sz="4400" dirty="0">
              <a:solidFill>
                <a:srgbClr val="00FF99"/>
              </a:solidFill>
            </a:endParaRPr>
          </a:p>
        </p:txBody>
      </p:sp>
    </p:spTree>
    <p:extLst>
      <p:ext uri="{BB962C8B-B14F-4D97-AF65-F5344CB8AC3E}">
        <p14:creationId xmlns:p14="http://schemas.microsoft.com/office/powerpoint/2010/main" val="1167720534"/>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Title 1"/>
          <p:cNvSpPr>
            <a:spLocks noGrp="1"/>
          </p:cNvSpPr>
          <p:nvPr>
            <p:ph type="title" idx="4294967295"/>
          </p:nvPr>
        </p:nvSpPr>
        <p:spPr>
          <a:xfrm>
            <a:off x="457200" y="383122"/>
            <a:ext cx="8651304" cy="685800"/>
          </a:xfrm>
        </p:spPr>
        <p:txBody>
          <a:bodyPr/>
          <a:lstStyle/>
          <a:p>
            <a:r>
              <a:rPr lang="en-US" sz="3200" b="0" dirty="0">
                <a:solidFill>
                  <a:srgbClr val="FF9900"/>
                </a:solidFill>
              </a:rPr>
              <a:t>When benefit through paternalism is justified?</a:t>
            </a:r>
            <a:endParaRPr lang="en-US" sz="3200" dirty="0">
              <a:solidFill>
                <a:srgbClr val="FF9900"/>
              </a:solidFill>
            </a:endParaRPr>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3229946722"/>
              </p:ext>
            </p:extLst>
          </p:nvPr>
        </p:nvGraphicFramePr>
        <p:xfrm>
          <a:off x="539552" y="1196752"/>
          <a:ext cx="8352928" cy="33843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Straight Connector 8">
            <a:extLst>
              <a:ext uri="{FF2B5EF4-FFF2-40B4-BE49-F238E27FC236}">
                <a16:creationId xmlns:a16="http://schemas.microsoft.com/office/drawing/2014/main" xmlns="" id="{2095F52F-F036-4344-ABA6-C1809BC501A1}"/>
              </a:ext>
            </a:extLst>
          </p:cNvPr>
          <p:cNvCxnSpPr>
            <a:cxnSpLocks/>
          </p:cNvCxnSpPr>
          <p:nvPr/>
        </p:nvCxnSpPr>
        <p:spPr>
          <a:xfrm>
            <a:off x="6660232" y="3894212"/>
            <a:ext cx="0" cy="326876"/>
          </a:xfrm>
          <a:prstGeom prst="line">
            <a:avLst/>
          </a:prstGeom>
          <a:ln w="41275">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Arrow: Chevron 1">
            <a:extLst>
              <a:ext uri="{FF2B5EF4-FFF2-40B4-BE49-F238E27FC236}">
                <a16:creationId xmlns:a16="http://schemas.microsoft.com/office/drawing/2014/main" xmlns="" id="{CCA57BD8-3F65-4E1C-A4FD-68F34CBA8E11}"/>
              </a:ext>
            </a:extLst>
          </p:cNvPr>
          <p:cNvSpPr/>
          <p:nvPr/>
        </p:nvSpPr>
        <p:spPr>
          <a:xfrm rot="5400000">
            <a:off x="4337977" y="2546905"/>
            <a:ext cx="720080" cy="176419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a:extLst>
              <a:ext uri="{FF2B5EF4-FFF2-40B4-BE49-F238E27FC236}">
                <a16:creationId xmlns:a16="http://schemas.microsoft.com/office/drawing/2014/main" xmlns="" id="{1A7075A2-31CF-40ED-BEC0-AC7684C20271}"/>
              </a:ext>
            </a:extLst>
          </p:cNvPr>
          <p:cNvSpPr txBox="1"/>
          <p:nvPr/>
        </p:nvSpPr>
        <p:spPr>
          <a:xfrm>
            <a:off x="457199" y="4691752"/>
            <a:ext cx="8795309" cy="1938992"/>
          </a:xfrm>
          <a:prstGeom prst="rect">
            <a:avLst/>
          </a:prstGeom>
          <a:noFill/>
        </p:spPr>
        <p:txBody>
          <a:bodyPr wrap="square" rtlCol="0">
            <a:spAutoFit/>
          </a:bodyPr>
          <a:lstStyle/>
          <a:p>
            <a:pPr marL="342900" indent="-342900">
              <a:buFont typeface="Wingdings" panose="05000000000000000000" pitchFamily="2" charset="2"/>
              <a:buChar char="§"/>
            </a:pPr>
            <a:r>
              <a:rPr lang="en-US" sz="2400" dirty="0">
                <a:solidFill>
                  <a:srgbClr val="00FF99"/>
                </a:solidFill>
              </a:rPr>
              <a:t>A person is at risk of preventable harm or loss of benefit</a:t>
            </a:r>
          </a:p>
          <a:p>
            <a:pPr marL="342900" indent="-342900">
              <a:buFont typeface="Wingdings" panose="05000000000000000000" pitchFamily="2" charset="2"/>
              <a:buChar char="§"/>
            </a:pPr>
            <a:r>
              <a:rPr lang="en-US" sz="2400" dirty="0">
                <a:solidFill>
                  <a:srgbClr val="00FF99"/>
                </a:solidFill>
              </a:rPr>
              <a:t>Paternalism has strong likelihood of preventing harm or obtaining the benefit </a:t>
            </a:r>
          </a:p>
          <a:p>
            <a:pPr marL="342900" indent="-342900">
              <a:buFont typeface="Wingdings" panose="05000000000000000000" pitchFamily="2" charset="2"/>
              <a:buChar char="§"/>
            </a:pPr>
            <a:r>
              <a:rPr lang="en-US" sz="2400" dirty="0">
                <a:solidFill>
                  <a:srgbClr val="00FF99"/>
                </a:solidFill>
              </a:rPr>
              <a:t>Projected benefits of paternalistic action outweighed its risks</a:t>
            </a:r>
          </a:p>
          <a:p>
            <a:pPr marL="342900" indent="-342900">
              <a:buFont typeface="Wingdings" panose="05000000000000000000" pitchFamily="2" charset="2"/>
              <a:buChar char="§"/>
            </a:pPr>
            <a:r>
              <a:rPr lang="en-US" sz="2400" dirty="0">
                <a:solidFill>
                  <a:srgbClr val="00FF99"/>
                </a:solidFill>
              </a:rPr>
              <a:t>The least autonomy restricted alternative implemented</a:t>
            </a:r>
          </a:p>
        </p:txBody>
      </p:sp>
    </p:spTree>
    <p:extLst>
      <p:ext uri="{BB962C8B-B14F-4D97-AF65-F5344CB8AC3E}">
        <p14:creationId xmlns:p14="http://schemas.microsoft.com/office/powerpoint/2010/main" val="791409871"/>
      </p:ext>
    </p:extLst>
  </p:cSld>
  <p:clrMapOvr>
    <a:masterClrMapping/>
  </p:clrMapOvr>
  <mc:AlternateContent xmlns:mc="http://schemas.openxmlformats.org/markup-compatibility/2006">
    <mc:Choice xmlns:p14="http://schemas.microsoft.com/office/powerpoint/2010/main" Requires="p14">
      <p:transition spd="slow" p14:dur="10000"/>
    </mc:Choice>
    <mc:Fallback>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3"/>
</p:tagLst>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himmer">
  <a:themeElements>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Shimmer">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Shimmer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Shimmer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Shimmer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Shimmer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Shimmer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Shimmer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Shimmer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Shimmer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on">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4623</TotalTime>
  <Words>3647</Words>
  <Application>Microsoft Office PowerPoint</Application>
  <PresentationFormat>On-screen Show (4:3)</PresentationFormat>
  <Paragraphs>394</Paragraphs>
  <Slides>45</Slides>
  <Notes>26</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45</vt:i4>
      </vt:variant>
    </vt:vector>
  </HeadingPairs>
  <TitlesOfParts>
    <vt:vector size="57" baseType="lpstr">
      <vt:lpstr>0 Mehr Bold</vt:lpstr>
      <vt:lpstr>Arial</vt:lpstr>
      <vt:lpstr>B Nazanin</vt:lpstr>
      <vt:lpstr>Calibri</vt:lpstr>
      <vt:lpstr>Century Gothic</vt:lpstr>
      <vt:lpstr>Tahoma</vt:lpstr>
      <vt:lpstr>Times New Roman</vt:lpstr>
      <vt:lpstr>Verdana</vt:lpstr>
      <vt:lpstr>Wingdings</vt:lpstr>
      <vt:lpstr>Wingdings 3</vt:lpstr>
      <vt:lpstr>Shimmer</vt:lpstr>
      <vt:lpstr>Ion</vt:lpstr>
      <vt:lpstr>اخلاق در پژوهشهای انسانی   موازنه سود و خطر</vt:lpstr>
      <vt:lpstr>PowerPoint Presentation</vt:lpstr>
      <vt:lpstr>اهداف جلسه</vt:lpstr>
      <vt:lpstr>Principles of  Medical ETHICS 1</vt:lpstr>
      <vt:lpstr>Principles of  Medical ETHICS 2</vt:lpstr>
      <vt:lpstr>PowerPoint Presentation</vt:lpstr>
      <vt:lpstr> Benevolence; Where is the border?   </vt:lpstr>
      <vt:lpstr>کلام وحی</vt:lpstr>
      <vt:lpstr>When benefit through paternalism is justified?</vt:lpstr>
      <vt:lpstr>آیا اجازه داریم افراد را مجبور به تزریق واکسن کرونا نماییم؟</vt:lpstr>
      <vt:lpstr>Tuskegee Syphilis study </vt:lpstr>
      <vt:lpstr>PowerPoint Presentation</vt:lpstr>
      <vt:lpstr>The Belmont Report  The National Commission for the Protection of Human Subjects of Biomedical and Behavioral Research  April 18, 1979 </vt:lpstr>
      <vt:lpstr>Belmont Report part A.</vt:lpstr>
      <vt:lpstr>Assessment of risks and benefits</vt:lpstr>
      <vt:lpstr>Type of harms</vt:lpstr>
      <vt:lpstr>كميته كشوري اخلاق در پژوهشهاي علوم پزشكي فرم  در خواست بررسي طرح هاي پژوهشي توسط كميته اخلاق   </vt:lpstr>
      <vt:lpstr>Case Study  The Lead Abatement and Repair &amp; Maintenance Study</vt:lpstr>
      <vt:lpstr>Background</vt:lpstr>
      <vt:lpstr>Background</vt:lpstr>
      <vt:lpstr>Background</vt:lpstr>
      <vt:lpstr>The study</vt:lpstr>
      <vt:lpstr>The study</vt:lpstr>
      <vt:lpstr>The study</vt:lpstr>
      <vt:lpstr>The study</vt:lpstr>
      <vt:lpstr>IRB approval</vt:lpstr>
      <vt:lpstr>Research with children</vt:lpstr>
      <vt:lpstr>Risks/benefits</vt:lpstr>
      <vt:lpstr>Informed Consent/Assent</vt:lpstr>
      <vt:lpstr>Incentives</vt:lpstr>
      <vt:lpstr>What Happened</vt:lpstr>
      <vt:lpstr>What Happened</vt:lpstr>
      <vt:lpstr>What Happened</vt:lpstr>
      <vt:lpstr>What Happened</vt:lpstr>
      <vt:lpstr>What Happened</vt:lpstr>
      <vt:lpstr>What Happened</vt:lpstr>
      <vt:lpstr>What Happened</vt:lpstr>
      <vt:lpstr>PowerPoint Presentation</vt:lpstr>
      <vt:lpstr>PowerPoint Presentation</vt:lpstr>
      <vt:lpstr>PowerPoint Presentation</vt:lpstr>
      <vt:lpstr>PowerPoint Presentation</vt:lpstr>
      <vt:lpstr>Major Issues</vt:lpstr>
      <vt:lpstr>چک لیست ملاحظات اخلاقی</vt:lpstr>
      <vt:lpstr>موازنه سود رسانی با احتمال خطر در تحقیقات پزشکی دشوار است و به همفکری همکاران مستقل احتیاج دارد. </vt:lpstr>
      <vt:lpstr>این چنین قفل گران را ای ودود                  کی تواند جز که فضل تو گشود مازخود سوی تو گردانیم سر              چون تویی از ما به ما نزدیکتر   این دعا هم بخشش و تعلیم توست           گرنه در گلخن گلستان از چه رست</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Amirfarhang Miresmaeili</dc:creator>
  <cp:lastModifiedBy>jalasat</cp:lastModifiedBy>
  <cp:revision>18</cp:revision>
  <dcterms:created xsi:type="dcterms:W3CDTF">2020-12-04T20:45:07Z</dcterms:created>
  <dcterms:modified xsi:type="dcterms:W3CDTF">2023-02-14T07:41:17Z</dcterms:modified>
</cp:coreProperties>
</file>